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57"/>
  </p:notesMasterIdLst>
  <p:sldIdLst>
    <p:sldId id="787" r:id="rId2"/>
    <p:sldId id="279" r:id="rId3"/>
    <p:sldId id="281" r:id="rId4"/>
    <p:sldId id="267" r:id="rId5"/>
    <p:sldId id="276" r:id="rId6"/>
    <p:sldId id="262" r:id="rId7"/>
    <p:sldId id="278" r:id="rId8"/>
    <p:sldId id="259" r:id="rId9"/>
    <p:sldId id="264" r:id="rId10"/>
    <p:sldId id="274" r:id="rId11"/>
    <p:sldId id="265" r:id="rId12"/>
    <p:sldId id="266" r:id="rId13"/>
    <p:sldId id="263" r:id="rId14"/>
    <p:sldId id="792" r:id="rId15"/>
    <p:sldId id="260" r:id="rId16"/>
    <p:sldId id="273" r:id="rId17"/>
    <p:sldId id="270" r:id="rId18"/>
    <p:sldId id="268" r:id="rId19"/>
    <p:sldId id="789" r:id="rId20"/>
    <p:sldId id="272" r:id="rId21"/>
    <p:sldId id="277" r:id="rId22"/>
    <p:sldId id="765" r:id="rId23"/>
    <p:sldId id="764" r:id="rId24"/>
    <p:sldId id="767" r:id="rId25"/>
    <p:sldId id="766" r:id="rId26"/>
    <p:sldId id="531" r:id="rId27"/>
    <p:sldId id="275" r:id="rId28"/>
    <p:sldId id="257" r:id="rId29"/>
    <p:sldId id="790" r:id="rId30"/>
    <p:sldId id="768" r:id="rId31"/>
    <p:sldId id="292" r:id="rId32"/>
    <p:sldId id="777" r:id="rId33"/>
    <p:sldId id="772" r:id="rId34"/>
    <p:sldId id="770" r:id="rId35"/>
    <p:sldId id="774" r:id="rId36"/>
    <p:sldId id="551" r:id="rId37"/>
    <p:sldId id="771" r:id="rId38"/>
    <p:sldId id="776" r:id="rId39"/>
    <p:sldId id="779" r:id="rId40"/>
    <p:sldId id="678" r:id="rId41"/>
    <p:sldId id="778" r:id="rId42"/>
    <p:sldId id="781" r:id="rId43"/>
    <p:sldId id="553" r:id="rId44"/>
    <p:sldId id="539" r:id="rId45"/>
    <p:sldId id="534" r:id="rId46"/>
    <p:sldId id="769" r:id="rId47"/>
    <p:sldId id="780" r:id="rId48"/>
    <p:sldId id="791" r:id="rId49"/>
    <p:sldId id="782" r:id="rId50"/>
    <p:sldId id="788" r:id="rId51"/>
    <p:sldId id="785" r:id="rId52"/>
    <p:sldId id="784" r:id="rId53"/>
    <p:sldId id="783" r:id="rId54"/>
    <p:sldId id="793" r:id="rId55"/>
    <p:sldId id="258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BE1"/>
    <a:srgbClr val="322B29"/>
    <a:srgbClr val="EF42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9" autoAdjust="0"/>
    <p:restoredTop sz="94581"/>
  </p:normalViewPr>
  <p:slideViewPr>
    <p:cSldViewPr snapToGrid="0">
      <p:cViewPr>
        <p:scale>
          <a:sx n="97" d="100"/>
          <a:sy n="97" d="100"/>
        </p:scale>
        <p:origin x="144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1T14:59:36.995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29234-C5F3-4426-999D-CEA270096BBD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77A33-CCA5-4B90-9FA0-454D653516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0358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0FEAC-3976-F137-27B0-807B9B01B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5E8D75-434F-F01E-43B9-AE9AE1843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6DCB36-C98F-8D2C-EB0D-A507420F6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51A8A-C649-7C3C-82CD-1E034944F0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1510-E5CA-45BF-96C6-EE64327CADAE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7734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1510-E5CA-45BF-96C6-EE64327CADAE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4607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77A33-CCA5-4B90-9FA0-454D65351625}" type="slidenum">
              <a:rPr lang="hu-HU" smtClean="0"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4092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1510-E5CA-45BF-96C6-EE64327CADAE}" type="slidenum">
              <a:rPr lang="hu-HU" smtClean="0"/>
              <a:t>36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1216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>
            <a:extLst>
              <a:ext uri="{FF2B5EF4-FFF2-40B4-BE49-F238E27FC236}">
                <a16:creationId xmlns:a16="http://schemas.microsoft.com/office/drawing/2014/main" id="{A012E0DA-03FD-679C-1155-5680EEEE90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HU"/>
          </a:p>
        </p:txBody>
      </p:sp>
      <p:sp>
        <p:nvSpPr>
          <p:cNvPr id="46082" name="Notes Placeholder 2">
            <a:extLst>
              <a:ext uri="{FF2B5EF4-FFF2-40B4-BE49-F238E27FC236}">
                <a16:creationId xmlns:a16="http://schemas.microsoft.com/office/drawing/2014/main" id="{D8EAEC32-6CBA-59D5-E7A6-FCA30B67E9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HU" altLang="en-HU"/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4A457B50-6971-8EE2-0F94-74C7569BB3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1C4484-3EC0-8F42-A7AC-EF4E44FA5E11}" type="slidenum">
              <a:rPr lang="hu-HU" altLang="en-H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hu-HU" altLang="en-H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 dirty="0"/>
              <a:t>A moszkvai Megváltó Krisztus székesegyház </a:t>
            </a:r>
          </a:p>
          <a:p>
            <a:pPr algn="just"/>
            <a:r>
              <a:rPr lang="hu-HU" sz="12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templom felrobbantása 1931-ben</a:t>
            </a:r>
            <a:endParaRPr lang="hu-H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szocialista forradalom, majd Lenin halálát követő években a szovjetek ezt a helyszínt választották ki a szocializmus emlékműve, a Szovjetek Palotája számára. Hatalmas épületet terveztek, mely egy óriási, áldásra emelt kézzel álló Lenin szobor talapzatául szolgált volna.</a:t>
            </a:r>
          </a:p>
          <a:p>
            <a:pPr algn="just"/>
            <a:r>
              <a:rPr lang="hu-H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1931. december 5-én Sztálin miniszterelnöke, Kaganovics utasítására a Megváltó Krisztus székesegyházat felrobbantották. Egy robbantás nem volt elegendő, hogy lerombolják a templomot, és több mint egy évig tartott a romeltakarítás. Az eredeti márvány domborműveket megőrizték és a Donszkoj monostorban állították ki. </a:t>
            </a: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szovjet rendszer bukását követően 1990 februárjában az orosz ortodox egyház engedélyt kapott a Megváltó Krisztus székesegyházának újjáépítésére.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1510-E5CA-45BF-96C6-EE64327CADAE}" type="slidenum">
              <a:rPr lang="hu-HU" smtClean="0"/>
              <a:t>43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33570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The Allegory of Goodness statue looks over the ruins of Dresden city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centre</a:t>
            </a:r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. View from the Dresden City Hall. Photo: Deutsche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Fotothek</a:t>
            </a:r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 </a:t>
            </a:r>
            <a:endParaRPr lang="hu-HU" b="0" i="0" dirty="0">
              <a:solidFill>
                <a:srgbClr val="111111"/>
              </a:solidFill>
              <a:effectLst/>
              <a:latin typeface="PT Serif" panose="020A0603040505020204" pitchFamily="18" charset="-18"/>
            </a:endParaRPr>
          </a:p>
          <a:p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A view of Dresden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centre</a:t>
            </a:r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 from a drone.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Frauenkirche</a:t>
            </a:r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 can be seen on the left, and the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Kulturpalast</a:t>
            </a:r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 is in the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centre</a:t>
            </a:r>
            <a:r>
              <a:rPr lang="en-US" b="0" i="0" dirty="0">
                <a:solidFill>
                  <a:srgbClr val="111111"/>
                </a:solidFill>
                <a:effectLst/>
                <a:latin typeface="PT Serif" panose="020A0603040505020204" pitchFamily="18" charset="-18"/>
              </a:rPr>
              <a:t>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1510-E5CA-45BF-96C6-EE64327CADAE}" type="slidenum">
              <a:rPr lang="hu-HU" smtClean="0"/>
              <a:t>44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9943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800" b="1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Cathédrale</a:t>
            </a:r>
            <a:r>
              <a:rPr lang="hu-HU" sz="18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Notre-Dame de Paris</a:t>
            </a:r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több mint 700 millió dollárba kerülő, ötéves restaurálási folyamat után Emmanuel </a:t>
            </a:r>
            <a:r>
              <a:rPr lang="hu-HU" sz="180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Macron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francia elnök 2024. november 29-én bejárta a Notre-Dame székesegyházat, és köszönetet mondott a restaurátoroknak. 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Összesen közel 900 millió dollár (314.494.043.801 HUF) gyűlt össze 150 ország 340.000 adományozójának adományaiból. </a:t>
            </a:r>
          </a:p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1510-E5CA-45BF-96C6-EE64327CADAE}" type="slidenum">
              <a:rPr lang="hu-HU" smtClean="0"/>
              <a:t>45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178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5418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416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6738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873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21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910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265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hu-H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7433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179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711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4853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_1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6B855-995C-1225-6A02-C46FF326D4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92" y="365126"/>
            <a:ext cx="11319017" cy="930958"/>
          </a:xfrm>
        </p:spPr>
        <p:txBody>
          <a:bodyPr tIns="91440" bIns="0">
            <a:noAutofit/>
          </a:bodyPr>
          <a:lstStyle>
            <a:lvl1pPr algn="ctr">
              <a:defRPr sz="50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C7E382-139D-81C9-213E-ABB5438051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6492" y="1296083"/>
            <a:ext cx="11319017" cy="574675"/>
          </a:xfrm>
        </p:spPr>
        <p:txBody>
          <a:bodyPr>
            <a:noAutofit/>
          </a:bodyPr>
          <a:lstStyle>
            <a:lvl1pPr marL="0" indent="0" algn="ctr">
              <a:buNone/>
              <a:defRPr sz="2000" b="1" cap="all" spc="300" baseline="0">
                <a:solidFill>
                  <a:schemeClr val="accent5"/>
                </a:solidFill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A65FCCB-71AC-57AB-9072-A30D1F53FC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7769" y="2018446"/>
            <a:ext cx="1516483" cy="574675"/>
          </a:xfrm>
        </p:spPr>
        <p:txBody>
          <a:bodyPr>
            <a:noAutofit/>
          </a:bodyPr>
          <a:lstStyle>
            <a:lvl1pPr marL="0" indent="0" algn="l">
              <a:buNone/>
              <a:defRPr sz="2800" b="0" cap="all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5CF6C398-93E6-A99F-EFDF-A55942B3F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2032" y="2018446"/>
            <a:ext cx="1516483" cy="574675"/>
          </a:xfrm>
        </p:spPr>
        <p:txBody>
          <a:bodyPr>
            <a:noAutofit/>
          </a:bodyPr>
          <a:lstStyle>
            <a:lvl1pPr marL="0" indent="0" algn="l">
              <a:buNone/>
              <a:defRPr sz="2800" b="0" cap="all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E291EFA-0974-0076-CEBE-59D6F7EA79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6502" y="2018446"/>
            <a:ext cx="1516483" cy="574675"/>
          </a:xfrm>
        </p:spPr>
        <p:txBody>
          <a:bodyPr>
            <a:noAutofit/>
          </a:bodyPr>
          <a:lstStyle>
            <a:lvl1pPr marL="0" indent="0" algn="l">
              <a:buNone/>
              <a:defRPr sz="2800" b="0" cap="all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6D7C929-37FC-D4F9-240C-3E716CF74A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43550" y="2018446"/>
            <a:ext cx="1516483" cy="574675"/>
          </a:xfrm>
        </p:spPr>
        <p:txBody>
          <a:bodyPr>
            <a:noAutofit/>
          </a:bodyPr>
          <a:lstStyle>
            <a:lvl1pPr marL="0" indent="0" algn="l">
              <a:buNone/>
              <a:defRPr sz="2800" b="0" cap="all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FD4D7B7F-47B6-90A3-0C50-BFF9000834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68020" y="2018446"/>
            <a:ext cx="1516483" cy="574675"/>
          </a:xfrm>
        </p:spPr>
        <p:txBody>
          <a:bodyPr>
            <a:noAutofit/>
          </a:bodyPr>
          <a:lstStyle>
            <a:lvl1pPr marL="0" indent="0" algn="l">
              <a:buNone/>
              <a:defRPr sz="2800" b="0" cap="all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8299739-6734-AC50-12FE-A0EDBE6958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92490" y="2018446"/>
            <a:ext cx="1516483" cy="574675"/>
          </a:xfrm>
        </p:spPr>
        <p:txBody>
          <a:bodyPr>
            <a:noAutofit/>
          </a:bodyPr>
          <a:lstStyle>
            <a:lvl1pPr marL="0" indent="0" algn="l">
              <a:buNone/>
              <a:defRPr sz="2800" b="0" cap="all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12B20D24-A521-7B35-F80C-43831172F2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30303" y="2018446"/>
            <a:ext cx="1516483" cy="574675"/>
          </a:xfrm>
        </p:spPr>
        <p:txBody>
          <a:bodyPr>
            <a:noAutofit/>
          </a:bodyPr>
          <a:lstStyle>
            <a:lvl1pPr marL="0" indent="0" algn="l">
              <a:buNone/>
              <a:defRPr sz="2800" b="0" cap="all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B73193A-88EA-B0EF-BE93-8DF234EB17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7769" y="2615508"/>
            <a:ext cx="1516483" cy="677239"/>
          </a:xfrm>
        </p:spPr>
        <p:txBody>
          <a:bodyPr>
            <a:noAutofit/>
          </a:bodyPr>
          <a:lstStyle>
            <a:lvl1pPr marL="0" indent="0" algn="l">
              <a:buNone/>
              <a:defRPr sz="1000" b="1" cap="all" spc="300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DCB1B8E-D420-780E-9AB7-AC039F356D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72032" y="2615508"/>
            <a:ext cx="1516483" cy="677239"/>
          </a:xfrm>
        </p:spPr>
        <p:txBody>
          <a:bodyPr>
            <a:noAutofit/>
          </a:bodyPr>
          <a:lstStyle>
            <a:lvl1pPr marL="0" indent="0" algn="l">
              <a:buNone/>
              <a:defRPr sz="1000" b="1" cap="all" spc="300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7656A84E-C390-F554-7CF9-98D0A99CB4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96502" y="2615508"/>
            <a:ext cx="1516483" cy="677239"/>
          </a:xfrm>
        </p:spPr>
        <p:txBody>
          <a:bodyPr>
            <a:noAutofit/>
          </a:bodyPr>
          <a:lstStyle>
            <a:lvl1pPr marL="0" indent="0" algn="l">
              <a:buNone/>
              <a:defRPr sz="1000" b="1" cap="all" spc="300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58932D1A-5F27-5DB5-2EA3-5D2198BFE1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43550" y="2615508"/>
            <a:ext cx="1516483" cy="677239"/>
          </a:xfrm>
        </p:spPr>
        <p:txBody>
          <a:bodyPr>
            <a:noAutofit/>
          </a:bodyPr>
          <a:lstStyle>
            <a:lvl1pPr marL="0" indent="0" algn="l">
              <a:buNone/>
              <a:defRPr sz="1000" b="1" cap="all" spc="300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DB0B66E2-831B-8B5D-7260-F680B1DCB4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68020" y="2615508"/>
            <a:ext cx="1516483" cy="677239"/>
          </a:xfrm>
        </p:spPr>
        <p:txBody>
          <a:bodyPr>
            <a:noAutofit/>
          </a:bodyPr>
          <a:lstStyle>
            <a:lvl1pPr marL="0" indent="0" algn="l">
              <a:buNone/>
              <a:defRPr sz="1000" b="1" cap="all" spc="300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5E01213A-B19D-C32B-3CC5-8C7DF3E8B25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490" y="2615508"/>
            <a:ext cx="1516483" cy="677239"/>
          </a:xfrm>
        </p:spPr>
        <p:txBody>
          <a:bodyPr>
            <a:noAutofit/>
          </a:bodyPr>
          <a:lstStyle>
            <a:lvl1pPr marL="0" indent="0" algn="l">
              <a:buNone/>
              <a:defRPr sz="1000" b="1" cap="all" spc="300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5D66B4D4-1888-12A9-F2A9-581EC9B063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230303" y="2615508"/>
            <a:ext cx="1516483" cy="677239"/>
          </a:xfrm>
        </p:spPr>
        <p:txBody>
          <a:bodyPr>
            <a:noAutofit/>
          </a:bodyPr>
          <a:lstStyle>
            <a:lvl1pPr marL="0" indent="0" algn="l">
              <a:buNone/>
              <a:defRPr sz="1000" b="1" cap="all" spc="300" baseline="0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8BA70EC6-938E-0C76-59B1-A0D291AC520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7769" y="3588497"/>
            <a:ext cx="1516483" cy="1176023"/>
          </a:xfrm>
        </p:spPr>
        <p:txBody>
          <a:bodyPr>
            <a:noAutofit/>
          </a:bodyPr>
          <a:lstStyle>
            <a:lvl1pPr marL="0" indent="0" algn="l">
              <a:lnSpc>
                <a:spcPct val="113000"/>
              </a:lnSpc>
              <a:buNone/>
              <a:defRPr sz="1200" b="0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45208294-243B-6B1C-7B4D-D51C83E833B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56496" y="3588497"/>
            <a:ext cx="1516483" cy="1176023"/>
          </a:xfrm>
        </p:spPr>
        <p:txBody>
          <a:bodyPr>
            <a:noAutofit/>
          </a:bodyPr>
          <a:lstStyle>
            <a:lvl1pPr marL="0" indent="0" algn="l">
              <a:lnSpc>
                <a:spcPct val="113000"/>
              </a:lnSpc>
              <a:buNone/>
              <a:defRPr sz="1200" b="0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F9F6658C-4BEF-1B93-92E7-AE257011819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685223" y="3588497"/>
            <a:ext cx="1546653" cy="1176023"/>
          </a:xfrm>
        </p:spPr>
        <p:txBody>
          <a:bodyPr>
            <a:noAutofit/>
          </a:bodyPr>
          <a:lstStyle>
            <a:lvl1pPr marL="0" indent="0" algn="l">
              <a:lnSpc>
                <a:spcPct val="113000"/>
              </a:lnSpc>
              <a:buNone/>
              <a:defRPr sz="1200" b="0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C9DE0F18-7248-091B-B3CF-C52106002CC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44120" y="3588497"/>
            <a:ext cx="1516483" cy="1176023"/>
          </a:xfrm>
        </p:spPr>
        <p:txBody>
          <a:bodyPr>
            <a:noAutofit/>
          </a:bodyPr>
          <a:lstStyle>
            <a:lvl1pPr marL="0" indent="0" algn="l">
              <a:lnSpc>
                <a:spcPct val="113000"/>
              </a:lnSpc>
              <a:buNone/>
              <a:defRPr sz="1200" b="0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9940A882-262E-11D9-20F5-FC422DA605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72847" y="3588497"/>
            <a:ext cx="1516483" cy="1176023"/>
          </a:xfrm>
        </p:spPr>
        <p:txBody>
          <a:bodyPr>
            <a:noAutofit/>
          </a:bodyPr>
          <a:lstStyle>
            <a:lvl1pPr marL="0" indent="0" algn="l">
              <a:lnSpc>
                <a:spcPct val="113000"/>
              </a:lnSpc>
              <a:buNone/>
              <a:defRPr sz="1200" b="0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F1943B66-B889-2293-1A59-B08E0A4A09D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01574" y="3588497"/>
            <a:ext cx="1516483" cy="1176023"/>
          </a:xfrm>
        </p:spPr>
        <p:txBody>
          <a:bodyPr>
            <a:noAutofit/>
          </a:bodyPr>
          <a:lstStyle>
            <a:lvl1pPr marL="0" indent="0" algn="l">
              <a:lnSpc>
                <a:spcPct val="113000"/>
              </a:lnSpc>
              <a:buNone/>
              <a:defRPr sz="1200" b="0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93FE27AA-101D-9FC1-39E1-665CEBA591F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230303" y="3588497"/>
            <a:ext cx="1516483" cy="1176023"/>
          </a:xfrm>
        </p:spPr>
        <p:txBody>
          <a:bodyPr>
            <a:noAutofit/>
          </a:bodyPr>
          <a:lstStyle>
            <a:lvl1pPr marL="0" indent="0" algn="l">
              <a:lnSpc>
                <a:spcPct val="113000"/>
              </a:lnSpc>
              <a:buNone/>
              <a:defRPr sz="1200" b="0" spc="0" baseline="0">
                <a:solidFill>
                  <a:schemeClr val="accent5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accent5"/>
                </a:solidFill>
              </a:defRPr>
            </a:lvl2pPr>
            <a:lvl3pPr marL="914400" indent="0">
              <a:buNone/>
              <a:defRPr>
                <a:solidFill>
                  <a:schemeClr val="accent5"/>
                </a:solidFill>
              </a:defRPr>
            </a:lvl3pPr>
            <a:lvl4pPr marL="1371600" indent="0">
              <a:buNone/>
              <a:defRPr>
                <a:solidFill>
                  <a:schemeClr val="accent5"/>
                </a:solidFill>
              </a:defRPr>
            </a:lvl4pPr>
            <a:lvl5pPr marL="1828800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39C37C26-8255-6660-DCE1-D05B99B82D0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5010912"/>
            <a:ext cx="1709928" cy="1847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B8B0653A-87D0-F144-0A04-EC18C75CDE4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747012" y="5010912"/>
            <a:ext cx="1709928" cy="1847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2D436861-E5E4-0D02-515D-5135ED5C81BD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494024" y="5010912"/>
            <a:ext cx="1709928" cy="1847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38A682C7-CD55-0D0D-115A-C741A38A9D57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241036" y="5010912"/>
            <a:ext cx="1709928" cy="1847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6D2E46AE-8931-07D9-E4BA-236767F0512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988048" y="5010912"/>
            <a:ext cx="1709928" cy="1847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40" name="Picture Placeholder 33">
            <a:extLst>
              <a:ext uri="{FF2B5EF4-FFF2-40B4-BE49-F238E27FC236}">
                <a16:creationId xmlns:a16="http://schemas.microsoft.com/office/drawing/2014/main" id="{295565B1-ACA7-F26E-8827-05E8356C7C54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735060" y="5010912"/>
            <a:ext cx="1709928" cy="1847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AFF99AF0-07B4-1CEE-3781-E91ED317B3D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482072" y="5010912"/>
            <a:ext cx="1709928" cy="1847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04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D90FDC3-2401-4A30-9AD9-4A837A3AE56B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3420A97-86E2-4114-BC07-9A5E8BEF5D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757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org&amp;utm_campaign=parser&amp;utm_content=thumbnai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11" Type="http://schemas.openxmlformats.org/officeDocument/2006/relationships/image" Target="../media/image56.jpeg"/><Relationship Id="rId5" Type="http://schemas.openxmlformats.org/officeDocument/2006/relationships/image" Target="../media/image51.png"/><Relationship Id="rId10" Type="http://schemas.openxmlformats.org/officeDocument/2006/relationships/image" Target="../media/image55.jpeg"/><Relationship Id="rId4" Type="http://schemas.openxmlformats.org/officeDocument/2006/relationships/image" Target="../media/image50.jpeg"/><Relationship Id="rId9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4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customXml" Target="../ink/ink1.xml"/><Relationship Id="rId4" Type="http://schemas.openxmlformats.org/officeDocument/2006/relationships/image" Target="../media/image7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4.png"/><Relationship Id="rId4" Type="http://schemas.openxmlformats.org/officeDocument/2006/relationships/image" Target="../media/image8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g"/><Relationship Id="rId4" Type="http://schemas.openxmlformats.org/officeDocument/2006/relationships/image" Target="../media/image10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10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Kép 28">
            <a:extLst>
              <a:ext uri="{FF2B5EF4-FFF2-40B4-BE49-F238E27FC236}">
                <a16:creationId xmlns:a16="http://schemas.microsoft.com/office/drawing/2014/main" id="{196D0B31-D3FB-BCFD-DEC9-0AE198595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cím 2">
            <a:extLst>
              <a:ext uri="{FF2B5EF4-FFF2-40B4-BE49-F238E27FC236}">
                <a16:creationId xmlns:a16="http://schemas.microsoft.com/office/drawing/2014/main" id="{9AE895B4-FB96-089A-87A5-E5D0E4129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363" y="2576513"/>
            <a:ext cx="5354637" cy="384175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HU" sz="2800" b="1">
                <a:latin typeface="Book Antiqua" panose="02040602050305030304" pitchFamily="18" charset="0"/>
              </a:rPr>
              <a:t>Kulturális örökségi stratégia Székesfehérváron a 2038-as Szent István emlékév előestéjén</a:t>
            </a:r>
            <a:endParaRPr lang="hu-HU" sz="2800" dirty="0">
              <a:solidFill>
                <a:srgbClr val="F0EBE1"/>
              </a:solidFill>
              <a:latin typeface="Montserrat" panose="00000500000000000000" pitchFamily="2" charset="-18"/>
            </a:endParaRPr>
          </a:p>
        </p:txBody>
      </p:sp>
      <p:sp>
        <p:nvSpPr>
          <p:cNvPr id="3077" name="Dátum helye 33">
            <a:extLst>
              <a:ext uri="{FF2B5EF4-FFF2-40B4-BE49-F238E27FC236}">
                <a16:creationId xmlns:a16="http://schemas.microsoft.com/office/drawing/2014/main" id="{6DEB8508-8DCB-FFB7-5E51-B3B8642E840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741363" y="6357938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u-HU" altLang="en-HU" dirty="0">
                <a:solidFill>
                  <a:srgbClr val="F0EBE1"/>
                </a:solidFill>
                <a:latin typeface="Montserrat" pitchFamily="2" charset="77"/>
              </a:rPr>
              <a:t>Székesfehérvár - </a:t>
            </a:r>
            <a:fld id="{9EA96917-B9F0-3D43-9626-66A1E4317177}" type="datetime1">
              <a:rPr lang="hu-HU" altLang="en-HU">
                <a:solidFill>
                  <a:srgbClr val="F0EBE1"/>
                </a:solidFill>
                <a:latin typeface="Montserrat" pitchFamily="2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2026. 09. 11.</a:t>
            </a:fld>
            <a:r>
              <a:rPr lang="hu-HU" altLang="en-HU" dirty="0">
                <a:solidFill>
                  <a:srgbClr val="F0EBE1"/>
                </a:solidFill>
                <a:latin typeface="Montserrat" pitchFamily="2" charset="77"/>
              </a:rPr>
              <a:t> </a:t>
            </a:r>
          </a:p>
        </p:txBody>
      </p:sp>
      <p:pic>
        <p:nvPicPr>
          <p:cNvPr id="3078" name="Kép 36">
            <a:extLst>
              <a:ext uri="{FF2B5EF4-FFF2-40B4-BE49-F238E27FC236}">
                <a16:creationId xmlns:a16="http://schemas.microsoft.com/office/drawing/2014/main" id="{BED14BF6-24C7-913A-5C86-25384D276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500063"/>
            <a:ext cx="7651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zövegdoboz 6">
            <a:extLst>
              <a:ext uri="{FF2B5EF4-FFF2-40B4-BE49-F238E27FC236}">
                <a16:creationId xmlns:a16="http://schemas.microsoft.com/office/drawing/2014/main" id="{E9D9CA20-DB08-5F60-4AE3-620810B407C9}"/>
              </a:ext>
            </a:extLst>
          </p:cNvPr>
          <p:cNvSpPr txBox="1"/>
          <p:nvPr/>
        </p:nvSpPr>
        <p:spPr>
          <a:xfrm>
            <a:off x="774541" y="4457343"/>
            <a:ext cx="47091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rgbClr val="EF423E"/>
                </a:solidFill>
                <a:latin typeface="Domaine Text Black" panose="020A0A06080505060204" pitchFamily="18" charset="-18"/>
              </a:rPr>
              <a:t>Dr. Belényesy Károly</a:t>
            </a:r>
          </a:p>
          <a:p>
            <a:endParaRPr lang="hu-HU" dirty="0">
              <a:solidFill>
                <a:srgbClr val="EF423E"/>
              </a:solidFill>
              <a:latin typeface="Domaine Text Black" panose="020A0A06080505060204" pitchFamily="18" charset="-18"/>
            </a:endParaRPr>
          </a:p>
          <a:p>
            <a:r>
              <a:rPr lang="hu-HU" dirty="0">
                <a:solidFill>
                  <a:srgbClr val="EF423E"/>
                </a:solidFill>
                <a:latin typeface="Montserrat" panose="00000500000000000000" pitchFamily="2" charset="-18"/>
              </a:rPr>
              <a:t>Ügyvezető</a:t>
            </a:r>
          </a:p>
          <a:p>
            <a:r>
              <a:rPr lang="hu-HU" dirty="0">
                <a:solidFill>
                  <a:srgbClr val="EF423E"/>
                </a:solidFill>
                <a:latin typeface="Montserrat" panose="00000500000000000000" pitchFamily="2" charset="-18"/>
              </a:rPr>
              <a:t>Civitas Regia 2038 Nonprofit Kft.</a:t>
            </a:r>
          </a:p>
          <a:p>
            <a:r>
              <a:rPr lang="hu-HU" dirty="0">
                <a:solidFill>
                  <a:srgbClr val="EF423E"/>
                </a:solidFill>
                <a:latin typeface="Montserrat" panose="00000500000000000000" pitchFamily="2" charset="-18"/>
              </a:rPr>
              <a:t>belenyesy.karoly@civitasregia2038.hu</a:t>
            </a:r>
          </a:p>
          <a:p>
            <a:endParaRPr lang="hu-HU" dirty="0">
              <a:solidFill>
                <a:srgbClr val="EF423E"/>
              </a:solidFill>
              <a:latin typeface="Montserrat" panose="00000500000000000000" pitchFamily="2" charset="-18"/>
            </a:endParaRPr>
          </a:p>
          <a:p>
            <a:endParaRPr lang="hu-HU" dirty="0">
              <a:solidFill>
                <a:srgbClr val="EF423E"/>
              </a:solidFill>
              <a:latin typeface="Domaine Text Black" panose="020A0A06080505060204" pitchFamily="18" charset="-18"/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EEED4-393A-A456-7F4B-2B6724F15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3517F2D-778D-68DC-DA09-E248A709B7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D5AA54D1-88FC-CF82-35A7-0AFFEE07EC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99D6A58-8A7F-CF31-FC8B-F9B9C4372F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0C2E182-6CFC-4B0B-0255-BCC6FC99A643}"/>
              </a:ext>
            </a:extLst>
          </p:cNvPr>
          <p:cNvSpPr/>
          <p:nvPr/>
        </p:nvSpPr>
        <p:spPr>
          <a:xfrm>
            <a:off x="-1251057" y="-1032989"/>
            <a:ext cx="7018338" cy="6659563"/>
          </a:xfrm>
          <a:prstGeom prst="ellipse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U"/>
          </a:p>
        </p:txBody>
      </p:sp>
      <p:sp>
        <p:nvSpPr>
          <p:cNvPr id="5" name="Connector 4">
            <a:extLst>
              <a:ext uri="{FF2B5EF4-FFF2-40B4-BE49-F238E27FC236}">
                <a16:creationId xmlns:a16="http://schemas.microsoft.com/office/drawing/2014/main" id="{F6BAADE5-F87C-7D76-DDCB-83FAC4947EEF}"/>
              </a:ext>
            </a:extLst>
          </p:cNvPr>
          <p:cNvSpPr/>
          <p:nvPr/>
        </p:nvSpPr>
        <p:spPr>
          <a:xfrm>
            <a:off x="6330592" y="806163"/>
            <a:ext cx="7342188" cy="7259638"/>
          </a:xfrm>
          <a:prstGeom prst="flowChartConnector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U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796F3591-F128-C767-63B2-8E4A1E4E6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62" y="5685967"/>
            <a:ext cx="73517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 dirty="0">
                <a:latin typeface="Garamond" panose="02020404030301010803" pitchFamily="18" charset="0"/>
              </a:rPr>
              <a:t>Tabula </a:t>
            </a:r>
            <a:r>
              <a:rPr lang="en-GB" altLang="en-HU" sz="1400" b="1" dirty="0" err="1">
                <a:latin typeface="Garamond" panose="02020404030301010803" pitchFamily="18" charset="0"/>
              </a:rPr>
              <a:t>Hungariae</a:t>
            </a:r>
            <a:r>
              <a:rPr lang="en-GB" altLang="en-HU" sz="1400" b="1">
                <a:latin typeface="Garamond" panose="02020404030301010803" pitchFamily="18" charset="0"/>
              </a:rPr>
              <a:t>, 1528</a:t>
            </a:r>
            <a:endParaRPr lang="en-HU" altLang="en-HU" sz="1400" b="1">
              <a:latin typeface="Garamond" panose="020204040303010108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056455-3B58-C4E2-6788-9E86FB1D88BE}"/>
              </a:ext>
            </a:extLst>
          </p:cNvPr>
          <p:cNvSpPr txBox="1"/>
          <p:nvPr/>
        </p:nvSpPr>
        <p:spPr>
          <a:xfrm>
            <a:off x="6096000" y="437586"/>
            <a:ext cx="746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U" altLang="en-HU" sz="1400" b="1">
                <a:latin typeface="Garamond" panose="02020404030301010803" pitchFamily="18" charset="0"/>
              </a:rPr>
              <a:t>Wilhelm Dillich: Fehérvár  látképes északnyugat felől, 1600 előtt</a:t>
            </a:r>
          </a:p>
        </p:txBody>
      </p:sp>
    </p:spTree>
    <p:extLst>
      <p:ext uri="{BB962C8B-B14F-4D97-AF65-F5344CB8AC3E}">
        <p14:creationId xmlns:p14="http://schemas.microsoft.com/office/powerpoint/2010/main" val="147203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0EDFC-6654-F9BC-C9DB-D1829F8A9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CC11B4B-9C28-22FA-ED84-73A782C3DC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1E173CDA-EB37-6E9C-B1CC-5F9F7C1F3C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2026. 09. 09.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D13F6903-5C9E-21DC-D755-86CA2AF2CB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360EE1-DA14-D5DD-CC91-A3F2624ECD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3059" y="287617"/>
            <a:ext cx="9457765" cy="60687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7F1B54-FDF8-9557-57D8-9C82D1C61FDE}"/>
              </a:ext>
            </a:extLst>
          </p:cNvPr>
          <p:cNvSpPr txBox="1"/>
          <p:nvPr/>
        </p:nvSpPr>
        <p:spPr>
          <a:xfrm>
            <a:off x="4075333" y="6356350"/>
            <a:ext cx="6202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 dirty="0">
                <a:effectLst/>
                <a:latin typeface="Book Antiqua" panose="02040602050305030304" pitchFamily="18" charset="0"/>
                <a:ea typeface="Aptos" panose="020B0004020202020204" pitchFamily="34" charset="0"/>
              </a:rPr>
              <a:t>Friedrich Bernard Werner: Székesfehérvár (</a:t>
            </a:r>
            <a:r>
              <a:rPr lang="hu-HU" sz="1400" b="1" dirty="0" err="1">
                <a:latin typeface="Book Antiqua" panose="02040602050305030304" pitchFamily="18" charset="0"/>
                <a:ea typeface="Aptos" panose="020B0004020202020204" pitchFamily="34" charset="0"/>
              </a:rPr>
              <a:t>V</a:t>
            </a:r>
            <a:r>
              <a:rPr lang="hu-HU" sz="1400" b="1" dirty="0" err="1">
                <a:effectLst/>
                <a:latin typeface="Book Antiqua" panose="02040602050305030304" pitchFamily="18" charset="0"/>
                <a:ea typeface="Aptos" panose="020B0004020202020204" pitchFamily="34" charset="0"/>
              </a:rPr>
              <a:t>eduta</a:t>
            </a:r>
            <a:r>
              <a:rPr lang="hu-HU" sz="1400" b="1" dirty="0">
                <a:effectLst/>
                <a:latin typeface="Book Antiqua" panose="02040602050305030304" pitchFamily="18" charset="0"/>
                <a:ea typeface="Aptos" panose="020B0004020202020204" pitchFamily="34" charset="0"/>
              </a:rPr>
              <a:t>)</a:t>
            </a:r>
            <a:r>
              <a:rPr lang="en-HU" sz="1400" b="1" dirty="0">
                <a:effectLst/>
                <a:latin typeface="Book Antiqua" panose="02040602050305030304" pitchFamily="18" charset="0"/>
              </a:rPr>
              <a:t> 1732</a:t>
            </a:r>
            <a:endParaRPr lang="en-HU" sz="14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75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A1AF3-7889-7F17-F624-8783D3AD6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7D1CD84-9D8F-D7E0-96B8-98469050F4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BB408816-CB04-AC3A-B617-5144BA17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2026. 09. 14.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85D1025-D614-5C69-A4D1-3E97C6590C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DA624D-2FCE-1A02-AA8F-D220F6546B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652" y="252708"/>
            <a:ext cx="8610695" cy="591153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BC0250F-2E18-3B6C-0079-EC88A5908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5166" y="6231135"/>
            <a:ext cx="58914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A </a:t>
            </a:r>
            <a:r>
              <a:rPr lang="en-GB" altLang="en-HU" sz="1400" b="1" err="1">
                <a:latin typeface="Garamond" panose="02020404030301010803" pitchFamily="18" charset="0"/>
              </a:rPr>
              <a:t>város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légifotója</a:t>
            </a:r>
            <a:r>
              <a:rPr lang="en-GB" altLang="en-HU" sz="1400" b="1">
                <a:latin typeface="Garamond" panose="02020404030301010803" pitchFamily="18" charset="0"/>
              </a:rPr>
              <a:t> 1928-ből, FORTEPAN/ </a:t>
            </a:r>
            <a:r>
              <a:rPr lang="en-GB" altLang="en-HU" sz="1400" b="1" err="1">
                <a:latin typeface="Garamond" panose="02020404030301010803" pitchFamily="18" charset="0"/>
              </a:rPr>
              <a:t>Subai</a:t>
            </a:r>
            <a:r>
              <a:rPr lang="en-GB" altLang="en-HU" sz="1400" b="1">
                <a:latin typeface="Garamond" panose="02020404030301010803" pitchFamily="18" charset="0"/>
              </a:rPr>
              <a:t> Géza</a:t>
            </a:r>
          </a:p>
        </p:txBody>
      </p:sp>
    </p:spTree>
    <p:extLst>
      <p:ext uri="{BB962C8B-B14F-4D97-AF65-F5344CB8AC3E}">
        <p14:creationId xmlns:p14="http://schemas.microsoft.com/office/powerpoint/2010/main" val="15399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B3D5F-65C0-CFD1-0793-6474AE490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7E60B6D-E878-99B9-7201-AED45C3BCF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7A3C9DCA-74D5-962F-6A82-E51BED73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2026. 09. 14.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4DFFAA8-0497-8EBB-81E8-DC7255E0CF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D9638B-2BA8-2235-2C47-14F9B3184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606" y="252708"/>
            <a:ext cx="8054787" cy="587328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2F104FB0-D41B-9EDD-1745-003BA133C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7002" y="6224811"/>
            <a:ext cx="3475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 dirty="0">
                <a:latin typeface="Garamond" panose="02020404030301010803" pitchFamily="18" charset="0"/>
              </a:rPr>
              <a:t>FORTEPAN</a:t>
            </a:r>
          </a:p>
        </p:txBody>
      </p:sp>
    </p:spTree>
    <p:extLst>
      <p:ext uri="{BB962C8B-B14F-4D97-AF65-F5344CB8AC3E}">
        <p14:creationId xmlns:p14="http://schemas.microsoft.com/office/powerpoint/2010/main" val="3307207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3B264-89A8-3043-591F-37DF337EC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58F74F4-9406-1A7F-F720-9FE9EF4F80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A1DC960E-47E9-5010-E250-1C89E319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B68078F7-80C0-F86A-8424-1636378D2B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17436C-8040-3B80-4422-519D5598E8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576153" y="2030504"/>
            <a:ext cx="5341298" cy="333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6A09C78-407E-9D66-8095-730CF5E1C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8950" y="1015050"/>
            <a:ext cx="3919237" cy="53412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D2DEE715-BE6E-48A6-AC68-61E919562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9534" y="1015051"/>
            <a:ext cx="3591878" cy="53412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EE711790-DE0D-6C84-8BC5-EC7F6C784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467" y="5952200"/>
            <a:ext cx="13816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La Vergne, 1689</a:t>
            </a:r>
            <a:endParaRPr lang="en-HU" altLang="en-HU" sz="1400" b="1">
              <a:latin typeface="Garamond" panose="02020404030301010803" pitchFamily="18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EFCE01C-E4BA-609F-FE4B-D605E22CA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788" y="5822345"/>
            <a:ext cx="2574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U" altLang="en-HU" sz="1400" b="1">
                <a:latin typeface="Garamond" panose="02020404030301010803" pitchFamily="18" charset="0"/>
              </a:rPr>
              <a:t>Siklósi Gyula: Székesesfehérvár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U" altLang="en-HU" sz="1400" b="1">
                <a:latin typeface="Garamond" panose="02020404030301010803" pitchFamily="18" charset="0"/>
              </a:rPr>
              <a:t> in: Medium Regni 1996</a:t>
            </a:r>
            <a:r>
              <a:rPr lang="en-HU" altLang="en-HU" sz="1400" b="1"/>
              <a:t> 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50EEA04F-5655-A668-67B6-7844B0572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6668" y="5952200"/>
            <a:ext cx="34750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Reich Szabina (</a:t>
            </a:r>
            <a:r>
              <a:rPr lang="en-GB" altLang="en-HU" sz="1400" b="1" err="1">
                <a:latin typeface="Garamond" panose="02020404030301010803" pitchFamily="18" charset="0"/>
              </a:rPr>
              <a:t>Phd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értekezés</a:t>
            </a:r>
            <a:r>
              <a:rPr lang="en-GB" altLang="en-HU" sz="1400" b="1">
                <a:latin typeface="Garamond" panose="02020404030301010803" pitchFamily="18" charset="0"/>
              </a:rPr>
              <a:t> 2020</a:t>
            </a:r>
            <a:r>
              <a:rPr lang="en-GB" altLang="en-HU" sz="1600">
                <a:latin typeface="Garamond" panose="020204040303010108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6952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8B8C0-E9D1-7F10-09FC-E71C9B5EC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C8B12B5-9F47-1385-8C37-6A4879AFEA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FDC008F-D259-6D2C-3DD8-26E27F083F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2026. 09. 14.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9634EA7-903F-68D1-6FDD-2D74C77F1D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61FF3A-4B50-CCE8-E666-1B9CBE07C6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5224" y="257099"/>
            <a:ext cx="10609730" cy="596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03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9E647-FF89-8A7F-07EB-35827A6B1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81FEDA1-7FC5-8C30-5EEB-202F9B4F0A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0B5DB1AD-CA8C-0B21-551C-2162DC8439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2026. 09. 08.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9EA2F8BA-AA38-5CF6-C825-30710C6846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2770FE5E-F62B-BED3-6C2F-6D4313ACCEAC}"/>
              </a:ext>
            </a:extLst>
          </p:cNvPr>
          <p:cNvSpPr txBox="1"/>
          <p:nvPr/>
        </p:nvSpPr>
        <p:spPr>
          <a:xfrm>
            <a:off x="320040" y="252708"/>
            <a:ext cx="4058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sz="1400" b="1">
                <a:latin typeface="Book Antiqua" panose="02040602050305030304" pitchFamily="18" charset="0"/>
              </a:rPr>
              <a:t>Kulturális örökségi stratégia Székesfehérváron a 2038-as a Szent István emlékév előestéjén</a:t>
            </a:r>
            <a:endParaRPr lang="hu-HU" sz="1400">
              <a:solidFill>
                <a:srgbClr val="322B29"/>
              </a:solidFill>
              <a:latin typeface="Domaine Text Black" panose="020A0A06080505060204" pitchFamily="18" charset="-1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B13AD8-69B5-C0B4-96CC-14C25EACF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600" y="775928"/>
            <a:ext cx="5192338" cy="53861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720CA51-A03A-9320-3100-2B5567444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618344" y="189523"/>
            <a:ext cx="3146079" cy="4379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6DC0CCC7-3041-3E4C-D75B-2CEB6C4C4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1703" y="4088261"/>
            <a:ext cx="4379362" cy="20737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19956EE-E8FB-9F90-578E-CED524840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600" y="5423393"/>
            <a:ext cx="51923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Szücsi Frigyes – Szőllősy Csilla – </a:t>
            </a:r>
            <a:r>
              <a:rPr lang="en-GB" altLang="en-HU" sz="1400" b="1" err="1">
                <a:latin typeface="Garamond" panose="02020404030301010803" pitchFamily="18" charset="0"/>
              </a:rPr>
              <a:t>Romát</a:t>
            </a:r>
            <a:r>
              <a:rPr lang="en-GB" altLang="en-HU" sz="1400" b="1">
                <a:latin typeface="Garamond" panose="02020404030301010803" pitchFamily="18" charset="0"/>
              </a:rPr>
              <a:t> Sándor Alba Civitas (</a:t>
            </a:r>
            <a:r>
              <a:rPr lang="en-GB" altLang="en-HU" sz="1400" b="1" err="1">
                <a:latin typeface="Garamond" panose="02020404030301010803" pitchFamily="18" charset="0"/>
              </a:rPr>
              <a:t>Fehérvár</a:t>
            </a:r>
            <a:r>
              <a:rPr lang="en-GB" altLang="en-HU" sz="1400" b="1">
                <a:latin typeface="Garamond" panose="02020404030301010803" pitchFamily="18" charset="0"/>
              </a:rPr>
              <a:t>) 11. </a:t>
            </a:r>
            <a:r>
              <a:rPr lang="en-GB" altLang="en-HU" sz="1400" b="1" err="1">
                <a:latin typeface="Garamond" panose="02020404030301010803" pitchFamily="18" charset="0"/>
              </a:rPr>
              <a:t>századi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kőerődítése</a:t>
            </a:r>
            <a:r>
              <a:rPr lang="en-GB" altLang="en-HU" sz="1400" b="1">
                <a:latin typeface="Garamond" panose="02020404030301010803" pitchFamily="18" charset="0"/>
              </a:rPr>
              <a:t> a Jókai Mór </a:t>
            </a:r>
            <a:r>
              <a:rPr lang="en-GB" altLang="en-HU" sz="1400" b="1" err="1">
                <a:latin typeface="Garamond" panose="02020404030301010803" pitchFamily="18" charset="0"/>
              </a:rPr>
              <a:t>utca</a:t>
            </a:r>
            <a:r>
              <a:rPr lang="en-GB" altLang="en-HU" sz="1400" b="1">
                <a:latin typeface="Garamond" panose="02020404030301010803" pitchFamily="18" charset="0"/>
              </a:rPr>
              <a:t> 14-ben </a:t>
            </a:r>
            <a:r>
              <a:rPr lang="en-GB" altLang="en-HU" sz="1400" b="1" err="1">
                <a:latin typeface="Garamond" panose="02020404030301010803" pitchFamily="18" charset="0"/>
              </a:rPr>
              <a:t>folytatott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feltárások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tükrében</a:t>
            </a:r>
            <a:r>
              <a:rPr lang="en-GB" altLang="en-HU" sz="1400" b="1">
                <a:latin typeface="Garamond" panose="02020404030301010803" pitchFamily="18" charset="0"/>
              </a:rPr>
              <a:t>. Alba Regia 48. (2020) 53–83.</a:t>
            </a:r>
            <a:endParaRPr lang="en-HU" altLang="en-HU" sz="1400" b="1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969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74EAA-59B2-8650-721E-A644C4DD0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EE80D4D-7FF9-E3E3-7DF9-9390C0ECFD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935344AA-09D3-0CAA-0CAC-6C2DF56C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57E191B-7EB0-3461-1F44-70D4582469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440AE8-1D60-C75C-5697-C073D74797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0647" y="252708"/>
            <a:ext cx="10520177" cy="59794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B00538E0-ACC9-F46F-C3C1-59539E9C4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046" y="5924401"/>
            <a:ext cx="3475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Reich Szabina (</a:t>
            </a:r>
            <a:r>
              <a:rPr lang="en-GB" altLang="en-HU" sz="1400" b="1" err="1">
                <a:latin typeface="Garamond" panose="02020404030301010803" pitchFamily="18" charset="0"/>
              </a:rPr>
              <a:t>Phd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értekezés</a:t>
            </a:r>
            <a:r>
              <a:rPr lang="en-GB" altLang="en-HU" sz="1400" b="1">
                <a:latin typeface="Garamond" panose="02020404030301010803" pitchFamily="18" charset="0"/>
              </a:rPr>
              <a:t> 2020) </a:t>
            </a:r>
            <a:r>
              <a:rPr lang="en-GB" altLang="en-HU" sz="1400" b="1" err="1">
                <a:latin typeface="Garamond" panose="02020404030301010803" pitchFamily="18" charset="0"/>
              </a:rPr>
              <a:t>alapján</a:t>
            </a:r>
            <a:endParaRPr lang="en-GB" altLang="en-HU" sz="1400" b="1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849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22C1C-964F-6070-9F1E-DEBD56757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0335AC7-5CA8-27E7-4F4A-14C690FD4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B1F18636-3BA3-F71F-7701-B3FE420137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C930FCE8-05AC-1DCA-2ACD-ECF331CAFE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5C023F-736F-4327-6FF4-FA013A547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" y="629225"/>
            <a:ext cx="5472402" cy="5354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BF92D1-B3DD-C62D-42CC-61A8B97510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762" y="629225"/>
            <a:ext cx="5207024" cy="5341538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5F023D29-A49D-7DFE-3974-B9BFD8AF4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9198" y="6202461"/>
            <a:ext cx="3475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 dirty="0">
                <a:latin typeface="Garamond" panose="02020404030301010803" pitchFamily="18" charset="0"/>
              </a:rPr>
              <a:t>FORTEPAN</a:t>
            </a:r>
          </a:p>
        </p:txBody>
      </p:sp>
    </p:spTree>
    <p:extLst>
      <p:ext uri="{BB962C8B-B14F-4D97-AF65-F5344CB8AC3E}">
        <p14:creationId xmlns:p14="http://schemas.microsoft.com/office/powerpoint/2010/main" val="654148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3D425-1970-2CED-4B67-704C47C9E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51A86EB8-22D7-261E-D54C-6EEAE6BFA0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643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BF51C24E-BD4F-A639-9F70-D7DA37DE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2028CC0-0E09-3DF0-511A-55BA46379A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D7EA7A-40B9-8119-6022-325A380761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4590" y="464368"/>
            <a:ext cx="4374490" cy="57554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C97E47-070E-D2F4-5E5B-4087701200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8027" y="1623664"/>
            <a:ext cx="6118412" cy="45961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1AC0EA-2FDC-7226-D322-9D7C481F4A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611" y="464368"/>
            <a:ext cx="2206879" cy="21397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EB08BC-88A1-1420-53BD-C87AE8B1BA77}"/>
              </a:ext>
            </a:extLst>
          </p:cNvPr>
          <p:cNvCxnSpPr>
            <a:cxnSpLocks/>
          </p:cNvCxnSpPr>
          <p:nvPr/>
        </p:nvCxnSpPr>
        <p:spPr>
          <a:xfrm>
            <a:off x="7519490" y="2604132"/>
            <a:ext cx="1470013" cy="7787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5">
            <a:extLst>
              <a:ext uri="{FF2B5EF4-FFF2-40B4-BE49-F238E27FC236}">
                <a16:creationId xmlns:a16="http://schemas.microsoft.com/office/drawing/2014/main" id="{B7F7BFEB-64C6-5134-7E12-D76E811EB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046" y="5924401"/>
            <a:ext cx="3475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Reich Szabina (</a:t>
            </a:r>
            <a:r>
              <a:rPr lang="en-GB" altLang="en-HU" sz="1400" b="1" err="1">
                <a:latin typeface="Garamond" panose="02020404030301010803" pitchFamily="18" charset="0"/>
              </a:rPr>
              <a:t>Phd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értekezés</a:t>
            </a:r>
            <a:r>
              <a:rPr lang="en-GB" altLang="en-HU" sz="1400" b="1">
                <a:latin typeface="Garamond" panose="02020404030301010803" pitchFamily="18" charset="0"/>
              </a:rPr>
              <a:t> 2020) </a:t>
            </a:r>
            <a:r>
              <a:rPr lang="en-GB" altLang="en-HU" sz="1400" b="1" err="1">
                <a:latin typeface="Garamond" panose="02020404030301010803" pitchFamily="18" charset="0"/>
              </a:rPr>
              <a:t>alapján</a:t>
            </a:r>
            <a:endParaRPr lang="en-GB" altLang="en-HU" sz="1400" b="1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987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F904F-29A6-F746-6127-18201D5E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8BB33B0-2891-8123-8605-13C73B194F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078BF7F7-3A86-C679-47D9-54A2C34E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2026. 09. 08.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6534E7F1-10FF-33DF-5446-AEFF7B8608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5F41CC-47BD-E183-8E44-2123C93287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5224" y="257099"/>
            <a:ext cx="10609730" cy="596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88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E3BD2-574C-5689-0C0E-0369C834C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6A95E85-82C9-9D21-DCC4-38DC1D8959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8C677911-09F1-8230-F794-7B5FAFFD9B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2026. 09. 08.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CF0584C8-0185-3971-7BC4-F8156E8807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4" descr="Székesfehérvár Városportál - Újabb részletek a régészeti szenzációról - a  Jókai utcai ásatások eredménye és jelentősége">
            <a:extLst>
              <a:ext uri="{FF2B5EF4-FFF2-40B4-BE49-F238E27FC236}">
                <a16:creationId xmlns:a16="http://schemas.microsoft.com/office/drawing/2014/main" id="{611735ED-9A74-8215-2B9B-FB169FFA4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426" y="252708"/>
            <a:ext cx="10777527" cy="606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77A52E82-E11C-D4B2-A578-6F0F977DF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013" y="6351657"/>
            <a:ext cx="49839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U" altLang="en-HU" sz="1400" b="1">
                <a:latin typeface="Book Antiqua" panose="02040602050305030304" pitchFamily="18" charset="0"/>
              </a:rPr>
              <a:t>Székesfehérvár 1205-ben, </a:t>
            </a:r>
            <a:r>
              <a:rPr lang="en-GB" altLang="en-HU" sz="1400" b="1">
                <a:latin typeface="Book Antiqua" panose="02040602050305030304" pitchFamily="18" charset="0"/>
              </a:rPr>
              <a:t> </a:t>
            </a:r>
            <a:r>
              <a:rPr lang="en-GB" altLang="en-HU" sz="1400" b="1" err="1">
                <a:latin typeface="Book Antiqua" panose="02040602050305030304" pitchFamily="18" charset="0"/>
              </a:rPr>
              <a:t>Pazirik</a:t>
            </a:r>
            <a:r>
              <a:rPr lang="en-GB" altLang="en-HU" sz="1400" b="1">
                <a:latin typeface="Book Antiqua" panose="02040602050305030304" pitchFamily="18" charset="0"/>
              </a:rPr>
              <a:t> </a:t>
            </a:r>
            <a:r>
              <a:rPr lang="en-GB" altLang="en-HU" sz="1400" b="1" err="1">
                <a:latin typeface="Book Antiqua" panose="02040602050305030304" pitchFamily="18" charset="0"/>
              </a:rPr>
              <a:t>Informatikai</a:t>
            </a:r>
            <a:r>
              <a:rPr lang="en-GB" altLang="en-HU" sz="1400" b="1">
                <a:latin typeface="Book Antiqua" panose="02040602050305030304" pitchFamily="18" charset="0"/>
              </a:rPr>
              <a:t> Kft</a:t>
            </a:r>
            <a:endParaRPr lang="en-HU" altLang="en-HU" sz="1400" b="1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54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C165B-F350-747D-3AE3-7D2A02D43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00E3253-21C4-EFBB-6976-8423ED25FE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5BB4C352-8EBA-801F-3185-117046B4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AEA2BE9-4217-5586-6F5A-26D0F3F2E2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572B74-F82F-1A88-EC0B-32D1C2DBB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576153" y="2030504"/>
            <a:ext cx="5341298" cy="333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9ACEAA3-D5AC-B58F-79AF-337957010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8950" y="1015050"/>
            <a:ext cx="3919237" cy="53412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E1A90C37-B7A7-3135-1629-E8BE45686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9534" y="1015051"/>
            <a:ext cx="3591878" cy="53412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60F2A27D-68C2-12B0-C761-B55BEFEDF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467" y="5952200"/>
            <a:ext cx="13816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La Vergne, 1689</a:t>
            </a:r>
            <a:endParaRPr lang="en-HU" altLang="en-HU" sz="1400" b="1">
              <a:latin typeface="Garamond" panose="02020404030301010803" pitchFamily="18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6F74BDA-126E-B71C-2C84-FA037DF8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788" y="5822345"/>
            <a:ext cx="2574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U" altLang="en-HU" sz="1400" b="1">
                <a:latin typeface="Garamond" panose="02020404030301010803" pitchFamily="18" charset="0"/>
              </a:rPr>
              <a:t>Siklósi Gyula: Székesesfehérvár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U" altLang="en-HU" sz="1400" b="1">
                <a:latin typeface="Garamond" panose="02020404030301010803" pitchFamily="18" charset="0"/>
              </a:rPr>
              <a:t> in: Medium Regni 1996</a:t>
            </a:r>
            <a:r>
              <a:rPr lang="en-HU" altLang="en-HU" sz="1400" b="1"/>
              <a:t> 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88FB2FF7-654F-2D3B-35F0-AB1189158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6668" y="5952200"/>
            <a:ext cx="34750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Reich Szabina (</a:t>
            </a:r>
            <a:r>
              <a:rPr lang="en-GB" altLang="en-HU" sz="1400" b="1" err="1">
                <a:latin typeface="Garamond" panose="02020404030301010803" pitchFamily="18" charset="0"/>
              </a:rPr>
              <a:t>Phd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értekezés</a:t>
            </a:r>
            <a:r>
              <a:rPr lang="en-GB" altLang="en-HU" sz="1400" b="1">
                <a:latin typeface="Garamond" panose="02020404030301010803" pitchFamily="18" charset="0"/>
              </a:rPr>
              <a:t> 2020</a:t>
            </a:r>
            <a:r>
              <a:rPr lang="en-GB" altLang="en-HU" sz="1600">
                <a:latin typeface="Garamond" panose="020204040303010108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4124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F0F26-419F-BEE2-240F-CC09EA265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6DA3699-C331-4F27-A3A8-63B66E3336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0F969F4-C0D1-3E62-310F-A0662C4AD6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2026. 09. 14.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245046A-DE03-FE37-BD9B-1444C0FD66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E6EAD697-AB78-53AE-18E1-539A31715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714" y="895884"/>
            <a:ext cx="7194784" cy="4917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8CAF585-8D48-E5C1-B590-6DC89909A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2940" y="895884"/>
            <a:ext cx="3657599" cy="4917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18F30115-2EA5-2C07-AC9D-1824F57FB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1" y="5874492"/>
            <a:ext cx="680962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 err="1">
                <a:latin typeface="Garamond" panose="02020404030301010803" pitchFamily="18" charset="0"/>
              </a:rPr>
              <a:t>Székesfehérvár</a:t>
            </a:r>
            <a:r>
              <a:rPr lang="en-GB" altLang="en-HU" sz="1400" b="1">
                <a:latin typeface="Garamond" panose="02020404030301010803" pitchFamily="18" charset="0"/>
              </a:rPr>
              <a:t> 1490. </a:t>
            </a:r>
            <a:r>
              <a:rPr lang="en-GB" altLang="en-HU" sz="1400" b="1" err="1">
                <a:latin typeface="Garamond" panose="02020404030301010803" pitchFamily="18" charset="0"/>
              </a:rPr>
              <a:t>évi</a:t>
            </a:r>
            <a:r>
              <a:rPr lang="en-GB" altLang="en-HU" sz="1400" b="1">
                <a:latin typeface="Garamond" panose="02020404030301010803" pitchFamily="18" charset="0"/>
              </a:rPr>
              <a:t> </a:t>
            </a:r>
            <a:r>
              <a:rPr lang="en-GB" altLang="en-HU" sz="1400" b="1" err="1">
                <a:latin typeface="Garamond" panose="02020404030301010803" pitchFamily="18" charset="0"/>
              </a:rPr>
              <a:t>ostroma</a:t>
            </a:r>
            <a:r>
              <a:rPr lang="en-GB" altLang="en-HU" sz="1400" b="1">
                <a:latin typeface="Garamond" panose="02020404030301010803" pitchFamily="18" charset="0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7. relief I. Miksa </a:t>
            </a:r>
            <a:r>
              <a:rPr lang="en-GB" altLang="en-HU" sz="1400" b="1" err="1">
                <a:latin typeface="Garamond" panose="02020404030301010803" pitchFamily="18" charset="0"/>
              </a:rPr>
              <a:t>síremlékén</a:t>
            </a:r>
            <a:r>
              <a:rPr lang="en-GB" altLang="en-HU" sz="1400" b="1">
                <a:latin typeface="Garamond" panose="02020404030301010803" pitchFamily="18" charset="0"/>
              </a:rPr>
              <a:t>. Innsbruck, Hofkirche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HU" altLang="en-HU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A6737A-7AC5-0AEE-E29F-6403F16A3E1D}"/>
              </a:ext>
            </a:extLst>
          </p:cNvPr>
          <p:cNvSpPr txBox="1"/>
          <p:nvPr/>
        </p:nvSpPr>
        <p:spPr>
          <a:xfrm>
            <a:off x="7602940" y="5838514"/>
            <a:ext cx="62020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>
                <a:latin typeface="Garamond" panose="02020404030301010803" pitchFamily="18" charset="0"/>
              </a:rPr>
              <a:t>Hans </a:t>
            </a:r>
            <a:r>
              <a:rPr lang="en-GB" altLang="en-HU" sz="1400" b="1" err="1">
                <a:latin typeface="Garamond" panose="02020404030301010803" pitchFamily="18" charset="0"/>
              </a:rPr>
              <a:t>Springinklee</a:t>
            </a:r>
            <a:r>
              <a:rPr lang="en-GB" altLang="en-HU" sz="1400" b="1">
                <a:latin typeface="Garamond" panose="02020404030301010803" pitchFamily="18" charset="0"/>
              </a:rPr>
              <a:t>: </a:t>
            </a:r>
            <a:r>
              <a:rPr lang="en-GB" altLang="en-HU" sz="1400" b="1" err="1">
                <a:latin typeface="Garamond" panose="02020404030301010803" pitchFamily="18" charset="0"/>
              </a:rPr>
              <a:t>Székesfehérvár</a:t>
            </a:r>
            <a:r>
              <a:rPr lang="en-GB" altLang="en-HU" sz="1400" b="1">
                <a:latin typeface="Garamond" panose="02020404030301010803" pitchFamily="18" charset="0"/>
              </a:rPr>
              <a:t> 1490. </a:t>
            </a:r>
            <a:r>
              <a:rPr lang="en-GB" altLang="en-HU" sz="1400" b="1" err="1">
                <a:latin typeface="Garamond" panose="02020404030301010803" pitchFamily="18" charset="0"/>
              </a:rPr>
              <a:t>évi</a:t>
            </a:r>
            <a:endParaRPr lang="en-GB" altLang="en-HU" sz="1400" b="1">
              <a:latin typeface="Garamond" panose="02020404030301010803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 err="1">
                <a:latin typeface="Garamond" panose="02020404030301010803" pitchFamily="18" charset="0"/>
              </a:rPr>
              <a:t>ostroma</a:t>
            </a:r>
            <a:r>
              <a:rPr lang="en-GB" altLang="en-HU" sz="1400" b="1">
                <a:latin typeface="Garamond" panose="02020404030301010803" pitchFamily="18" charset="0"/>
              </a:rPr>
              <a:t>. I. Miksa </a:t>
            </a:r>
            <a:r>
              <a:rPr lang="en-GB" altLang="en-HU" sz="1400" b="1" err="1">
                <a:latin typeface="Garamond" panose="02020404030301010803" pitchFamily="18" charset="0"/>
              </a:rPr>
              <a:t>Diadalkapuja</a:t>
            </a:r>
            <a:r>
              <a:rPr lang="en-GB" altLang="en-HU" sz="1400" b="1">
                <a:latin typeface="Garamond" panose="02020404030301010803" pitchFamily="18" charset="0"/>
              </a:rPr>
              <a:t>(</a:t>
            </a:r>
            <a:r>
              <a:rPr lang="en-GB" altLang="en-HU" sz="1400" b="1" err="1">
                <a:latin typeface="Garamond" panose="02020404030301010803" pitchFamily="18" charset="0"/>
              </a:rPr>
              <a:t>Ehrenpforte</a:t>
            </a:r>
            <a:r>
              <a:rPr lang="en-GB" altLang="en-HU" sz="1400" b="1">
                <a:latin typeface="Garamond" panose="02020404030301010803" pitchFamily="18" charset="0"/>
              </a:rPr>
              <a:t>),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HU" sz="1400" b="1" err="1">
                <a:latin typeface="Garamond" panose="02020404030301010803" pitchFamily="18" charset="0"/>
              </a:rPr>
              <a:t>Fametszet</a:t>
            </a:r>
            <a:r>
              <a:rPr lang="en-GB" altLang="en-HU" sz="1400" b="1">
                <a:latin typeface="Garamond" panose="02020404030301010803" pitchFamily="18" charset="0"/>
              </a:rPr>
              <a:t> 1515–1517.</a:t>
            </a:r>
          </a:p>
        </p:txBody>
      </p:sp>
    </p:spTree>
    <p:extLst>
      <p:ext uri="{BB962C8B-B14F-4D97-AF65-F5344CB8AC3E}">
        <p14:creationId xmlns:p14="http://schemas.microsoft.com/office/powerpoint/2010/main" val="51153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EE18F-8878-5EF6-3881-D5F623259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D4B22BB-689E-977C-0D76-B8885C2C8C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A95521E1-004B-8D8D-8BF1-959152EB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2026. 09. 08.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02B406CF-745E-1446-6D41-1CD956124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B85D4-04EA-9A11-EC83-E4FCD9BCDD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94742" y="252708"/>
            <a:ext cx="8996082" cy="58197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905B52-5754-1C21-0FB7-DFE902FF2E88}"/>
              </a:ext>
            </a:extLst>
          </p:cNvPr>
          <p:cNvSpPr txBox="1"/>
          <p:nvPr/>
        </p:nvSpPr>
        <p:spPr>
          <a:xfrm>
            <a:off x="4526612" y="6157446"/>
            <a:ext cx="6202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HU" sz="1400" b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Fehérvár Matrakcsi Naszúh művében (1543)</a:t>
            </a:r>
            <a:endParaRPr lang="en-HU" sz="1400" b="1">
              <a:solidFill>
                <a:srgbClr val="161615"/>
              </a:solidFill>
              <a:effectLst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41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C46F8-BE6F-3D7E-1535-FF162520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1D50E2-EE2B-022A-9C1D-EB41F29A54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12B3E7AA-EA22-E500-C3D7-355BA592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2026. 09. 08.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3E8438C-BFA7-4417-2F2D-714817C427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80A22C-BA2E-2D4D-966E-D3AAD86355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88746" y="252708"/>
            <a:ext cx="6685760" cy="48014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945414-4206-DCED-AF36-58768381C8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283" y="252708"/>
            <a:ext cx="3989584" cy="60413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CF5C1E-1976-80A2-3A4F-32F5565B2699}"/>
              </a:ext>
            </a:extLst>
          </p:cNvPr>
          <p:cNvSpPr txBox="1"/>
          <p:nvPr/>
        </p:nvSpPr>
        <p:spPr>
          <a:xfrm>
            <a:off x="335283" y="5481585"/>
            <a:ext cx="7367971" cy="843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HU" sz="1400" b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Sudár Balázs: </a:t>
            </a:r>
          </a:p>
          <a:p>
            <a:pPr marL="0" marR="0">
              <a:buNone/>
            </a:pPr>
            <a:r>
              <a:rPr lang="en-HU" sz="1400" b="1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Székesfehérvár török kori topográfiája, </a:t>
            </a:r>
          </a:p>
          <a:p>
            <a:pPr marL="0" marR="0">
              <a:buNone/>
            </a:pPr>
            <a:r>
              <a:rPr lang="en-HU" sz="1400" b="1">
                <a:latin typeface="Garamond" panose="02020404030301010803" pitchFamily="18" charset="0"/>
              </a:rPr>
              <a:t>Alba Regia 50. (2021)</a:t>
            </a:r>
          </a:p>
          <a:p>
            <a:pPr marL="0" marR="0">
              <a:buNone/>
            </a:pPr>
            <a:endParaRPr lang="en-HU" sz="682">
              <a:solidFill>
                <a:srgbClr val="161615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D201B-478D-0A14-6B34-BF56AC0CE352}"/>
              </a:ext>
            </a:extLst>
          </p:cNvPr>
          <p:cNvSpPr txBox="1"/>
          <p:nvPr/>
        </p:nvSpPr>
        <p:spPr>
          <a:xfrm>
            <a:off x="4990537" y="5241435"/>
            <a:ext cx="6096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sz="1400" b="1">
                <a:latin typeface="Garamond" panose="02020404030301010803" pitchFamily="18" charset="0"/>
              </a:rPr>
              <a:t>Kolláth Ágnes: Koronázóvárosból szandzsákközpont. Székesfehérvár a kora újkorban, In: In medio regni Hungariae. Régészeti, művészettörténeti és történeti kutatások "az ország közepén"</a:t>
            </a:r>
          </a:p>
          <a:p>
            <a:pPr marL="0" marR="0">
              <a:buNone/>
            </a:pPr>
            <a:endParaRPr lang="en-HU"/>
          </a:p>
          <a:p>
            <a:pPr marL="0" marR="0">
              <a:buNone/>
            </a:pPr>
            <a:endParaRPr lang="en-HU" sz="1800"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8191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D0909-DE1D-F174-6D14-873E556DD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F8C97AD-3FD2-6694-9577-51EEFB8A2C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7025C6D7-A593-67A7-1AA6-DC6040E7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2026. 09. 08.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6BFDC96-7D3D-9195-795B-C9962953E9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B0140C-F0A3-AB19-7D09-B03B35D2B4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9758" y="942653"/>
            <a:ext cx="9452483" cy="44710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CB5B8D-557C-CD9C-0347-FEB0C9E23D12}"/>
              </a:ext>
            </a:extLst>
          </p:cNvPr>
          <p:cNvSpPr txBox="1"/>
          <p:nvPr/>
        </p:nvSpPr>
        <p:spPr>
          <a:xfrm>
            <a:off x="3392557" y="5574625"/>
            <a:ext cx="6202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>
                <a:effectLst/>
                <a:latin typeface="Garamond" panose="02020404030301010803" pitchFamily="18" charset="0"/>
                <a:ea typeface="Aptos" panose="020B0004020202020204" pitchFamily="34" charset="0"/>
              </a:rPr>
              <a:t>Johann Hans </a:t>
            </a:r>
            <a:r>
              <a:rPr lang="hu-HU" sz="1400" b="1" err="1">
                <a:effectLst/>
                <a:latin typeface="Garamond" panose="02020404030301010803" pitchFamily="18" charset="0"/>
                <a:ea typeface="Aptos" panose="020B0004020202020204" pitchFamily="34" charset="0"/>
              </a:rPr>
              <a:t>Sibmacher</a:t>
            </a:r>
            <a:r>
              <a:rPr lang="hu-HU" sz="1400" b="1">
                <a:effectLst/>
                <a:latin typeface="Garamond" panose="02020404030301010803" pitchFamily="18" charset="0"/>
                <a:ea typeface="Aptos" panose="020B0004020202020204" pitchFamily="34" charset="0"/>
              </a:rPr>
              <a:t>: Székesfehérvár ostroma (1601. szeptember 20.) </a:t>
            </a:r>
            <a:endParaRPr lang="en-HU" sz="1400" b="1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307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CF32-BE5D-34BB-F282-23152A26F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2">
            <a:extLst>
              <a:ext uri="{FF2B5EF4-FFF2-40B4-BE49-F238E27FC236}">
                <a16:creationId xmlns:a16="http://schemas.microsoft.com/office/drawing/2014/main" id="{8CF28C8B-ED51-AB9D-1FC2-2290B24C9E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B713049-565D-FDDD-4179-96B2C0B9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A908FC4-A198-FE61-1509-5924A06253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B9A964-7008-9ADA-AAD2-083F73344E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8365" y="290227"/>
            <a:ext cx="3983431" cy="5756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F05795-F1AD-A210-3DB0-D74313F8EE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560667" y="309315"/>
            <a:ext cx="5852509" cy="57336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9364B-3E33-C16A-3FF6-12828350CDC5}"/>
              </a:ext>
            </a:extLst>
          </p:cNvPr>
          <p:cNvSpPr txBox="1"/>
          <p:nvPr/>
        </p:nvSpPr>
        <p:spPr>
          <a:xfrm>
            <a:off x="6705600" y="6171684"/>
            <a:ext cx="6202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>
                <a:effectLst/>
                <a:latin typeface="Garamond" panose="02020404030301010803" pitchFamily="18" charset="0"/>
                <a:ea typeface="Aptos" panose="020B0004020202020204" pitchFamily="34" charset="0"/>
              </a:rPr>
              <a:t>Az egykori  prépostság területe a 18. században </a:t>
            </a:r>
            <a:endParaRPr lang="en-HU" sz="1400" b="1">
              <a:latin typeface="Garamond" panose="020204040303010108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BC0CB1-A1C4-B624-72E8-D8F4C73D2532}"/>
              </a:ext>
            </a:extLst>
          </p:cNvPr>
          <p:cNvSpPr txBox="1"/>
          <p:nvPr/>
        </p:nvSpPr>
        <p:spPr>
          <a:xfrm>
            <a:off x="560667" y="6142718"/>
            <a:ext cx="6202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b="1">
                <a:latin typeface="Garamond" panose="02020404030301010803" pitchFamily="18" charset="0"/>
              </a:rPr>
              <a:t>A koronázó bazilika a 16. században (Buzás Gergely rekonstrukciója)</a:t>
            </a:r>
            <a:endParaRPr lang="en-HU" sz="1400" b="1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087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2D8E-BD21-3E5B-9557-9B92A412F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2">
            <a:extLst>
              <a:ext uri="{FF2B5EF4-FFF2-40B4-BE49-F238E27FC236}">
                <a16:creationId xmlns:a16="http://schemas.microsoft.com/office/drawing/2014/main" id="{E6023FF6-45B8-D15C-8834-3C4B9B35DA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16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5F8DB968-698C-E76B-FF56-FDF7E92B2F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13CAFC9-DCBC-A273-22D8-0596D2A290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AB2EBC-5493-F78B-C185-2C38DDD543E9}"/>
              </a:ext>
            </a:extLst>
          </p:cNvPr>
          <p:cNvSpPr txBox="1"/>
          <p:nvPr/>
        </p:nvSpPr>
        <p:spPr>
          <a:xfrm>
            <a:off x="4193623" y="1184397"/>
            <a:ext cx="6744903" cy="3814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HU" sz="3600" dirty="0">
                <a:latin typeface="Book Antiqua" panose="02040602050305030304" pitchFamily="18" charset="0"/>
              </a:rPr>
              <a:t>A</a:t>
            </a:r>
            <a:r>
              <a:rPr lang="en-HU" dirty="0">
                <a:latin typeface="Book Antiqua" panose="02040602050305030304" pitchFamily="18" charset="0"/>
              </a:rPr>
              <a:t> </a:t>
            </a:r>
            <a:r>
              <a:rPr lang="en-HU" sz="18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Bazilika végleges pusztulását a város újjáépítése, legvégül a</a:t>
            </a:r>
          </a:p>
          <a:p>
            <a:pPr marL="0" marR="0">
              <a:buNone/>
            </a:pPr>
            <a:r>
              <a:rPr lang="en-HU" sz="18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XIX. század elején a püspöki palota építése iejezte be. Ekkor</a:t>
            </a:r>
          </a:p>
          <a:p>
            <a:pPr marL="0" marR="0">
              <a:buNone/>
            </a:pPr>
            <a:r>
              <a:rPr lang="en-HU" sz="18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felhasználják a még álló falak értékes kőanyagát, lebontják az ép</a:t>
            </a:r>
          </a:p>
          <a:p>
            <a:r>
              <a:rPr lang="en-HU" sz="1800" dirty="0"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kápolnákat, sőt egyes helyeken még az alapfalakat is kibányásszák. </a:t>
            </a:r>
            <a:r>
              <a:rPr lang="en-HU" dirty="0">
                <a:latin typeface="Book Antiqua" panose="02040602050305030304" pitchFamily="18" charset="0"/>
              </a:rPr>
              <a:t>Alig pár évtized alatt tűnnek el a bazilika falai, ebből épült Székesehérvár régi házainak java, a közvetlen környékre, sőt a távolabbi vidékre (Ercsi, Szolgaegyháza) is jut a bazilika anyagából. A föld színével teszik egyenlővé Szent István bazilikáját. Egy század múlva amit megmenteni lehetett, újra összehordták a bazilika egykori területére. A feltárt alapfalak mindenki számára hirdetik a magyar művészet egykori nagyságát, a kőtár kövei, a bazilika szépségét. </a:t>
            </a:r>
            <a:endParaRPr lang="en-HU" dirty="0"/>
          </a:p>
          <a:p>
            <a:pPr marL="0" marR="0">
              <a:buNone/>
            </a:pPr>
            <a:endParaRPr lang="en-HU" sz="788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7F69F5-5762-C665-1859-746A97157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595" y="1334813"/>
            <a:ext cx="2306529" cy="343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79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2B17B-1635-A9ED-5F6C-46CFDC3D9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432E199-D9A6-452F-7A62-DC5EFC4F67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17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FCDB68A-F24B-F464-4744-94A841441D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2026. 09. 08.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B380CB1-E012-65BE-3F9A-453BA8FDDA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 descr="erdy_luczenbacher_janos">
            <a:extLst>
              <a:ext uri="{FF2B5EF4-FFF2-40B4-BE49-F238E27FC236}">
                <a16:creationId xmlns:a16="http://schemas.microsoft.com/office/drawing/2014/main" id="{E5CA1FD4-1891-BCAC-29D8-D65735C8E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5" y="937604"/>
            <a:ext cx="2937989" cy="38364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8BA8E0-F430-F842-C498-D4FC5D1529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795555" y="1559675"/>
            <a:ext cx="5418746" cy="41746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9BDEDC-CC5B-5DD2-4FD8-45ECDC93179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4657" y="937604"/>
            <a:ext cx="3832512" cy="541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54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A4820-EAB1-F5F7-04A5-25970755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0FEB4BA-B38B-A474-989B-8B5D7260B6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3A0EFF4-F9EA-B951-DB20-40093E2D11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2026. 09. 09.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E7C2FAF-7B01-7676-1C13-862FFD65FE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A3A79A-C239-5629-0CDB-E09F7B19B6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526" y="287888"/>
            <a:ext cx="4868313" cy="5967117"/>
          </a:xfrm>
          <a:prstGeom prst="rect">
            <a:avLst/>
          </a:prstGeom>
        </p:spPr>
      </p:pic>
      <p:pic>
        <p:nvPicPr>
          <p:cNvPr id="8" name="Picture 7" descr="Marastoni József litográfiája, 1861">
            <a:extLst>
              <a:ext uri="{FF2B5EF4-FFF2-40B4-BE49-F238E27FC236}">
                <a16:creationId xmlns:a16="http://schemas.microsoft.com/office/drawing/2014/main" id="{C9A4B96C-A794-72D9-4960-B0355854F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2766" y="287888"/>
            <a:ext cx="4142414" cy="5931936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69108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EAB9A-65E1-5627-3D8E-778385D04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BB438C-A3DD-C8CB-268A-91A6A2F173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997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6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2CD34-43DF-1956-7178-EB5B9C342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3380470-42B2-E207-7C26-B3EE407AE2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61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A2E62FA9-850C-709A-39E1-3F1E63DF5B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2026. 09. 09.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49B22F5-E9A7-31B7-041F-4B781A712B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49F91F-4C04-006F-9CA9-6E8D694FA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06" y="252708"/>
            <a:ext cx="10102418" cy="5752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C41382-6457-13D2-5499-6DB4759E1719}"/>
              </a:ext>
            </a:extLst>
          </p:cNvPr>
          <p:cNvSpPr txBox="1"/>
          <p:nvPr/>
        </p:nvSpPr>
        <p:spPr>
          <a:xfrm>
            <a:off x="3063240" y="6049100"/>
            <a:ext cx="8719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sz="1400" b="1" i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Jobbról: Polgár Iván ciszterci tanár, Lux Kálmán építész, műemléki szakember, mellette Kiss Dezső építészmérnök, középen fehér köpenyben Bartucz Lajos antropológus, </a:t>
            </a:r>
            <a:r>
              <a:rPr lang="en-HU" sz="1400" b="1">
                <a:latin typeface="Garamond" panose="02020404030301010803" pitchFamily="18" charset="0"/>
              </a:rPr>
              <a:t>Tóth Károly 1936</a:t>
            </a:r>
          </a:p>
        </p:txBody>
      </p:sp>
    </p:spTree>
    <p:extLst>
      <p:ext uri="{BB962C8B-B14F-4D97-AF65-F5344CB8AC3E}">
        <p14:creationId xmlns:p14="http://schemas.microsoft.com/office/powerpoint/2010/main" val="4111492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879B9-880F-93E0-5445-DAFFF4FF8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E107697-8CC4-F045-E27C-943F9D4B5F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24DC86BD-7E4A-B0B9-883F-95E6B2FFE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48E7021-5EC3-5E68-90D8-D13D205764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6D8635-AD77-9450-D292-D041749F9079}"/>
              </a:ext>
            </a:extLst>
          </p:cNvPr>
          <p:cNvSpPr txBox="1"/>
          <p:nvPr/>
        </p:nvSpPr>
        <p:spPr>
          <a:xfrm>
            <a:off x="3087303" y="2577239"/>
            <a:ext cx="617460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sz="3200" dirty="0">
                <a:latin typeface="Book Antiqua" panose="02040602050305030304" pitchFamily="18" charset="0"/>
              </a:rPr>
              <a:t>A</a:t>
            </a:r>
            <a:r>
              <a:rPr lang="en-HU" sz="1800" dirty="0">
                <a:latin typeface="Book Antiqua" panose="02040602050305030304" pitchFamily="18" charset="0"/>
              </a:rPr>
              <a:t> pusztulás, reméljük, befejezte munkáját, már csak gyarapodhat a bazilikára vonatkozó emlékek száma, mert a művészi emléket megbecsülni tudó utókor minden kis töredéket meg fog menteni, ami az egykori nagyságra emlékeztet.</a:t>
            </a:r>
          </a:p>
        </p:txBody>
      </p:sp>
    </p:spTree>
    <p:extLst>
      <p:ext uri="{BB962C8B-B14F-4D97-AF65-F5344CB8AC3E}">
        <p14:creationId xmlns:p14="http://schemas.microsoft.com/office/powerpoint/2010/main" val="1354100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A képen kültéri, ég, fa, fekete-fehér látható&#10;&#10;Automatikusan generált leírás">
            <a:extLst>
              <a:ext uri="{FF2B5EF4-FFF2-40B4-BE49-F238E27FC236}">
                <a16:creationId xmlns:a16="http://schemas.microsoft.com/office/drawing/2014/main" id="{22A128FE-6528-557A-347A-08C0B8B62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A képen kültéri, felhő, épület, fa látható&#10;&#10;Automatikusan generált leírás">
            <a:extLst>
              <a:ext uri="{FF2B5EF4-FFF2-40B4-BE49-F238E27FC236}">
                <a16:creationId xmlns:a16="http://schemas.microsoft.com/office/drawing/2014/main" id="{70FB471E-FD15-5B9B-B7DE-710F79873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z 1938-ban kialakított székesfehérvári Romkert">
            <a:extLst>
              <a:ext uri="{FF2B5EF4-FFF2-40B4-BE49-F238E27FC236}">
                <a16:creationId xmlns:a16="http://schemas.microsoft.com/office/drawing/2014/main" id="{70807CFC-8A08-DE21-05C5-420B08FAE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A képen épület, művészet, Történelem, kültéri látható&#10;&#10;Automatikusan generált leírás">
            <a:extLst>
              <a:ext uri="{FF2B5EF4-FFF2-40B4-BE49-F238E27FC236}">
                <a16:creationId xmlns:a16="http://schemas.microsoft.com/office/drawing/2014/main" id="{DE479FC7-129C-B0AA-D8EF-73BFFCFFA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195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833B8-42AA-5A8F-5974-9571DA6CA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319DB4C-CB1B-E884-164C-E8F76B3940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E03EB5E5-B992-6281-762F-2D11B8044C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65D57B73-B978-C7C9-8B16-355CC13374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0E11E4-8E0E-8ABE-3E2F-0C1EF99FE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549" y="252708"/>
            <a:ext cx="8808910" cy="581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58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A4F08B6C-3B7C-740A-13D9-A4A4B95AC4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29DDE679-21E6-4843-F137-3039C7DCB9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2026. 09. 14.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C0A6C42-390D-4E6D-E9B1-BC7F4E39C7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87CAAA-8F0D-7D82-9C52-BC1092B898F5}"/>
              </a:ext>
            </a:extLst>
          </p:cNvPr>
          <p:cNvSpPr txBox="1"/>
          <p:nvPr/>
        </p:nvSpPr>
        <p:spPr>
          <a:xfrm>
            <a:off x="5252720" y="2097998"/>
            <a:ext cx="53162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en-HU" b="1">
                <a:latin typeface="Garamond" panose="02020404030301010803" pitchFamily="18" charset="0"/>
              </a:rPr>
              <a:t>„Úgy gondoljuk, hogy elérkezett az idő, hogy a város kialakulásának, megszületésének 1000 éves évfordulóját is előkészítve,  meginduljon intenzívebben — elsősorban új régészeti feltárások segítségével — az a munka, melynek segítségével a magyar középkori állam születési körülményeit valóban jelentőségéhez méltó módon, várostörténészek, régészek és művészettörténészek közös összefogásaként tisztázni lehessen”</a:t>
            </a:r>
          </a:p>
        </p:txBody>
      </p:sp>
      <p:pic>
        <p:nvPicPr>
          <p:cNvPr id="5" name="Picture 4" descr="Kralovánszky Alán | Magyar Nemzeti Múzeum">
            <a:extLst>
              <a:ext uri="{FF2B5EF4-FFF2-40B4-BE49-F238E27FC236}">
                <a16:creationId xmlns:a16="http://schemas.microsoft.com/office/drawing/2014/main" id="{22C3EFCC-5C33-79C8-F8F0-3CDA196EE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1112" y="2211726"/>
            <a:ext cx="2006600" cy="24345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793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8D4B7-A957-6843-F853-2B26C0819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85C68EB-A5C6-DE24-BB4E-1C3E5A57C0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02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2281D13-B1ED-F522-9DB9-8746C89BD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99C14737-2A39-2E01-C114-A8E1D8313F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C0453D-BD4B-688A-4C7F-C6E71BEC64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8070" y="252708"/>
            <a:ext cx="8965752" cy="59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193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5AA9B-EB91-26AE-C38F-415A0646E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A53003D-1CBC-292F-7B66-6AAA358066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9F9C8F41-1D7E-94B2-EA46-1921D1EDC8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BC79BA21-0A53-E8FE-B8D1-9630ECDF89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Kép 8">
            <a:extLst>
              <a:ext uri="{FF2B5EF4-FFF2-40B4-BE49-F238E27FC236}">
                <a16:creationId xmlns:a16="http://schemas.microsoft.com/office/drawing/2014/main" id="{A511B199-D481-1399-6173-85CFD4BD0D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23" y="578037"/>
            <a:ext cx="1936721" cy="5300138"/>
          </a:xfrm>
          <a:prstGeom prst="rect">
            <a:avLst/>
          </a:prstGeom>
        </p:spPr>
      </p:pic>
      <p:pic>
        <p:nvPicPr>
          <p:cNvPr id="5" name="Kép 11">
            <a:extLst>
              <a:ext uri="{FF2B5EF4-FFF2-40B4-BE49-F238E27FC236}">
                <a16:creationId xmlns:a16="http://schemas.microsoft.com/office/drawing/2014/main" id="{404F0778-D04D-06ED-C14C-68160B3995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07" y="578037"/>
            <a:ext cx="1899200" cy="53001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80351E-5D3C-34F7-BC41-8F7AA8378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2370" y="1785164"/>
            <a:ext cx="6894880" cy="409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80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F0AD177D-407F-4CF9-DAF9-100C008DC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6491" y="668411"/>
            <a:ext cx="11319017" cy="574675"/>
          </a:xfrm>
        </p:spPr>
        <p:txBody>
          <a:bodyPr/>
          <a:lstStyle/>
          <a:p>
            <a:r>
              <a:rPr lang="en-US" dirty="0"/>
              <a:t>Koronázó BAzilika SZékesfehérvár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9E5FFD3-F65E-BE06-4FE1-91AACD4B60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1018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409E85C6-B199-D5DD-3ADA-6F246660BE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93606" y="2018446"/>
            <a:ext cx="1861512" cy="884392"/>
          </a:xfrm>
        </p:spPr>
        <p:txBody>
          <a:bodyPr/>
          <a:lstStyle/>
          <a:p>
            <a:r>
              <a:rPr lang="en-US" dirty="0"/>
              <a:t>1543-1688</a:t>
            </a:r>
          </a:p>
          <a:p>
            <a:r>
              <a:rPr lang="en-US" dirty="0"/>
              <a:t>(1601)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FC7D97C1-4AF2-8B03-9557-8476E034F2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24887" y="2046076"/>
            <a:ext cx="2027717" cy="978486"/>
          </a:xfrm>
        </p:spPr>
        <p:txBody>
          <a:bodyPr/>
          <a:lstStyle/>
          <a:p>
            <a:r>
              <a:rPr lang="en-US" dirty="0"/>
              <a:t>1777</a:t>
            </a:r>
          </a:p>
          <a:p>
            <a:r>
              <a:rPr lang="en-US" dirty="0"/>
              <a:t>(1788-1801)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5C5B12D-A7CA-E406-05E8-E632F4B6E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5753" y="2031737"/>
            <a:ext cx="1516483" cy="574675"/>
          </a:xfrm>
        </p:spPr>
        <p:txBody>
          <a:bodyPr/>
          <a:lstStyle/>
          <a:p>
            <a:r>
              <a:rPr lang="en-US" dirty="0"/>
              <a:t>1848-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8D954EA-FDF0-BD67-5BCA-C4E6C05702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81493" y="2061231"/>
            <a:ext cx="1516483" cy="574675"/>
          </a:xfrm>
        </p:spPr>
        <p:txBody>
          <a:bodyPr/>
          <a:lstStyle/>
          <a:p>
            <a:r>
              <a:rPr lang="en-US" dirty="0"/>
              <a:t>1938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74C027FF-4375-34D1-DD2D-077A5E5048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31782" y="2028708"/>
            <a:ext cx="1516483" cy="574675"/>
          </a:xfrm>
        </p:spPr>
        <p:txBody>
          <a:bodyPr/>
          <a:lstStyle/>
          <a:p>
            <a:r>
              <a:rPr lang="en-US" dirty="0"/>
              <a:t>1998-2004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861CCC4A-ABB1-E5C2-9E12-46F7917BF1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95463" y="2061231"/>
            <a:ext cx="1516483" cy="574675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2038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DD3071A1-5C84-4F98-C92F-D6D09598D85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lvl="0"/>
            <a:r>
              <a:rPr lang="en-HU" sz="1100"/>
              <a:t>ECCLESIAE SANCTAE MARIAE SITAE IN CIVITATE ALBA</a:t>
            </a:r>
            <a:endParaRPr lang="en-US" sz="1100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B467735C-B175-F6AB-DCAA-50350027537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863052" y="3588497"/>
            <a:ext cx="1852339" cy="1176023"/>
          </a:xfrm>
        </p:spPr>
        <p:txBody>
          <a:bodyPr/>
          <a:lstStyle/>
          <a:p>
            <a:r>
              <a:rPr lang="en-US" sz="1100" dirty="0"/>
              <a:t>A TÖRKÖK URALJÁK SZÉKESFEHÉRVÁR VÁROSÁT. A RÖVID IDEIG TARTÓ VISSAZFOGLALÁS IDEJÉN JELNTŐS KÁROKAT SZENVED A  BAZILIKA</a:t>
            </a:r>
          </a:p>
          <a:p>
            <a:endParaRPr lang="en-US" sz="1100" dirty="0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8A77660C-38AC-71B1-1D17-BB3A9EFB43C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57779" y="3588497"/>
            <a:ext cx="1877974" cy="1176023"/>
          </a:xfrm>
        </p:spPr>
        <p:txBody>
          <a:bodyPr/>
          <a:lstStyle/>
          <a:p>
            <a:pPr lvl="0"/>
            <a:r>
              <a:rPr lang="en-US" sz="1100" dirty="0"/>
              <a:t>LÉTREJÖN A SZÉKESFEHÉRVÁRI SZÉKHELYŰ EGYHÁZMEGYE ÉS RÉSZBEN A BAZILIKA ROMJAIN FELÉPÜL A PÜSPÖKI PALOTA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95674948-0FF2-B0F9-2258-771AC96E1D8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344120" y="3588497"/>
            <a:ext cx="1643928" cy="1176023"/>
          </a:xfrm>
        </p:spPr>
        <p:txBody>
          <a:bodyPr/>
          <a:lstStyle/>
          <a:p>
            <a:r>
              <a:rPr lang="en-US" sz="1100" dirty="0"/>
              <a:t>ELŐKERÜLNEK III. BÉLA ÉS ANTIOCHIAI ANNA FÖLDI MARADVÁNYAI ÉS ELKEZDŐSIK A ROMTERÜLET FELTÁRÁSA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D6240F8C-0E61-26D6-6124-6310C8B20E5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85093" y="3613987"/>
            <a:ext cx="1516481" cy="1176023"/>
          </a:xfrm>
        </p:spPr>
        <p:txBody>
          <a:bodyPr/>
          <a:lstStyle/>
          <a:p>
            <a:pPr lvl="0"/>
            <a:r>
              <a:rPr lang="en-US" sz="1100" dirty="0"/>
              <a:t>SZENT ISTVÁN HALÁLÁNAK 900. ÉVFORDULÓJÁN KIALKÍTÁSRA KERÜL A MAI NEMZETI EMLÉKHELY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88369070-5FC0-FFD9-2175-3F867762343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601574" y="3588497"/>
            <a:ext cx="1643928" cy="1176023"/>
          </a:xfrm>
        </p:spPr>
        <p:txBody>
          <a:bodyPr/>
          <a:lstStyle/>
          <a:p>
            <a:r>
              <a:rPr lang="en-US" sz="1100" dirty="0"/>
              <a:t>VÉDŐTETŐ KÉSZÜL A ROMTERÜLETEN TALÁLHATÓ FALAK MEGÓVÁSÁRA AMELY VÉGÜL ELBONTÁSRA KERÜL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B0ACC004-5E19-4971-6406-A15FB9B83D2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440486" y="3613987"/>
            <a:ext cx="1626414" cy="1176023"/>
          </a:xfrm>
        </p:spPr>
        <p:txBody>
          <a:bodyPr/>
          <a:lstStyle/>
          <a:p>
            <a:pPr lvl="0"/>
            <a:r>
              <a:rPr lang="en-US" dirty="0">
                <a:solidFill>
                  <a:srgbClr val="C00000"/>
                </a:solidFill>
              </a:rPr>
              <a:t>A </a:t>
            </a:r>
            <a:r>
              <a:rPr lang="en-US" sz="1100" dirty="0">
                <a:solidFill>
                  <a:srgbClr val="C00000"/>
                </a:solidFill>
              </a:rPr>
              <a:t>SZENT ISTVÁN EMLÉKÉV KERETÉBEN ÁTADÁSRA KERÜL A MEGÚJULT NEMZETI EMLÉKHELY</a:t>
            </a:r>
          </a:p>
        </p:txBody>
      </p: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1F381126-271C-1720-6DED-3BE35E703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6162" y="3351152"/>
            <a:ext cx="11109800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Oval 197">
            <a:extLst>
              <a:ext uri="{FF2B5EF4-FFF2-40B4-BE49-F238E27FC236}">
                <a16:creationId xmlns:a16="http://schemas.microsoft.com/office/drawing/2014/main" id="{2D12B516-AE4B-E99D-87BC-5CFB36C71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8411" y="3276098"/>
            <a:ext cx="161832" cy="1618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73AB57EF-D66D-7698-9C70-CA3208C72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45715" y="3276098"/>
            <a:ext cx="161832" cy="1618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F8EE38E-93BB-78BF-1C39-81F6D9D0B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1524" y="3261909"/>
            <a:ext cx="161832" cy="1618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83287EF5-C4D9-4753-753C-1E8877024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9230" y="3276098"/>
            <a:ext cx="161832" cy="1618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E54E7BCA-C214-AFA3-287A-8F628B08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72998" y="3261189"/>
            <a:ext cx="161832" cy="1618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8D8CA0A3-F5DD-0F8C-009F-0B4044AC0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8899" y="3261189"/>
            <a:ext cx="161832" cy="1618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E442B147-42B4-B75B-2347-FF51308EC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97296" y="3269503"/>
            <a:ext cx="161832" cy="1618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Kép 8">
            <a:extLst>
              <a:ext uri="{FF2B5EF4-FFF2-40B4-BE49-F238E27FC236}">
                <a16:creationId xmlns:a16="http://schemas.microsoft.com/office/drawing/2014/main" id="{33C2DCB4-90EB-86AB-5306-F3E4B0D443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BBAA1445-CD56-A121-9799-0BC2F3D3439A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542" y="5001864"/>
            <a:ext cx="1709928" cy="1847088"/>
          </a:xfrm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52EDD878-AED5-1826-DDD7-BB365CB03203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226DF560-904E-7C36-8B1C-54B29F27CB44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40EBA3C8-D7D6-1E51-DAE2-A4C8624B496D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7" name="Picture Placeholder 66">
            <a:extLst>
              <a:ext uri="{FF2B5EF4-FFF2-40B4-BE49-F238E27FC236}">
                <a16:creationId xmlns:a16="http://schemas.microsoft.com/office/drawing/2014/main" id="{81581064-B864-7B68-667E-CF0E343EB261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1" name="Picture Placeholder 70">
            <a:extLst>
              <a:ext uri="{FF2B5EF4-FFF2-40B4-BE49-F238E27FC236}">
                <a16:creationId xmlns:a16="http://schemas.microsoft.com/office/drawing/2014/main" id="{D8E8634E-68C3-6336-F9EE-BE0E1EA36A33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5" name="Picture Placeholder 74">
            <a:extLst>
              <a:ext uri="{FF2B5EF4-FFF2-40B4-BE49-F238E27FC236}">
                <a16:creationId xmlns:a16="http://schemas.microsoft.com/office/drawing/2014/main" id="{E35EEB87-F014-7903-981D-AEEC21970BBC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8" r="1915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166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05838-7E56-7E27-FFF2-2C928F580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14239A0-7751-9B17-5C18-31CC1FB472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6331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1429B815-B60F-AFB0-FDD6-37D4AB8A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9F2C27F-72C9-0DD5-86CE-CD943B2B91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C0EC06E7-951F-CAD5-0447-27B2B91A4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0" y="1064908"/>
            <a:ext cx="3946859" cy="5154917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anácstalan Stock Fotók, Képek és Vektografikák (Oldal 2) | Stockfresh">
            <a:extLst>
              <a:ext uri="{FF2B5EF4-FFF2-40B4-BE49-F238E27FC236}">
                <a16:creationId xmlns:a16="http://schemas.microsoft.com/office/drawing/2014/main" id="{E5AC49C3-93BE-06A1-B595-988003CB1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131" y="1058871"/>
            <a:ext cx="7407869" cy="514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85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62A99-E8E6-EA2B-4678-74AEEF8CC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DE7B2D2-2CFD-F508-4374-EEF72863AD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17" y="18842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B6E2B48A-D8CA-0D17-B492-42DF763A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AD714E3-16D5-EA6D-0C14-880B6D8D15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2" descr="Újrafogalmazott nemzeti emlékhely Székesfehérváron | Magyar Nemzet">
            <a:extLst>
              <a:ext uri="{FF2B5EF4-FFF2-40B4-BE49-F238E27FC236}">
                <a16:creationId xmlns:a16="http://schemas.microsoft.com/office/drawing/2014/main" id="{1193CB29-25E0-7127-813C-52B24C417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3759" y="529435"/>
            <a:ext cx="10084481" cy="567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5104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E3FE1-C3B7-705F-B7C1-8B87D29C4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62C1FA0-32B2-1AEE-B221-8FF9E54336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A8180425-32CD-8A83-55F7-4CF15B51B7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6FCB05F4-742D-C111-1CBF-49D1E9C7E8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37001A-8F8B-1D08-F6C4-C4B7C729EE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-276455" y="319889"/>
            <a:ext cx="6161568" cy="6036461"/>
          </a:xfrm>
          <a:prstGeom prst="rect">
            <a:avLst/>
          </a:prstGeom>
        </p:spPr>
      </p:pic>
      <p:pic>
        <p:nvPicPr>
          <p:cNvPr id="5" name="Picture 2" descr="Székesfehérvár 1205-ben - Pazirik Kft.">
            <a:extLst>
              <a:ext uri="{FF2B5EF4-FFF2-40B4-BE49-F238E27FC236}">
                <a16:creationId xmlns:a16="http://schemas.microsoft.com/office/drawing/2014/main" id="{6CA95B1D-4247-DEAC-F598-D8920E8838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1568" y="3920018"/>
            <a:ext cx="4376534" cy="243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z egykor volt Magyarország 3d rekonstrukciókon - Architextura blog">
            <a:extLst>
              <a:ext uri="{FF2B5EF4-FFF2-40B4-BE49-F238E27FC236}">
                <a16:creationId xmlns:a16="http://schemas.microsoft.com/office/drawing/2014/main" id="{70A566DE-DDA2-747D-21E6-CD0FF87B3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567" y="319889"/>
            <a:ext cx="4376533" cy="351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2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C7A52-50E6-9AD7-27B6-9028DA95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386469D-E1EC-7F05-0514-1A8325BF3A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2C2F6D38-FDB6-0214-54C6-56EF187D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8A2557C7-B862-F5BC-505A-CC794F17D3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24080B89-D1CF-005E-2BF9-BFBA2ACB2D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03491" y="529435"/>
            <a:ext cx="8137727" cy="57912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B3AEC8-8116-7643-9B8E-E5E98E5900A8}"/>
              </a:ext>
            </a:extLst>
          </p:cNvPr>
          <p:cNvSpPr txBox="1"/>
          <p:nvPr/>
        </p:nvSpPr>
        <p:spPr>
          <a:xfrm>
            <a:off x="7939599" y="1917593"/>
            <a:ext cx="414703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600" dirty="0">
                <a:latin typeface="Book Antiqua" panose="02040602050305030304" pitchFamily="18" charset="0"/>
              </a:rPr>
              <a:t>A fejlesztés három fő szakaszban valósulhat meg</a:t>
            </a:r>
            <a:endParaRPr lang="en-HU" sz="1600">
              <a:latin typeface="Book Antiqua" panose="02040602050305030304" pitchFamily="18" charset="0"/>
            </a:endParaRPr>
          </a:p>
          <a:p>
            <a:pPr lvl="0"/>
            <a:r>
              <a:rPr lang="hu-HU" sz="1600" dirty="0">
                <a:latin typeface="Book Antiqua" panose="02040602050305030304" pitchFamily="18" charset="0"/>
              </a:rPr>
              <a:t>I. Kutatási szakasz</a:t>
            </a:r>
            <a:endParaRPr lang="en-HU" sz="1600">
              <a:latin typeface="Book Antiqua" panose="02040602050305030304" pitchFamily="18" charset="0"/>
            </a:endParaRPr>
          </a:p>
          <a:p>
            <a:r>
              <a:rPr lang="hu-HU" sz="1600" dirty="0">
                <a:latin typeface="Book Antiqua" panose="02040602050305030304" pitchFamily="18" charset="0"/>
              </a:rPr>
              <a:t>Cél: elvégezni a tervezést megalapozó kutatásokat és vizsgálatokat</a:t>
            </a:r>
            <a:endParaRPr lang="en-HU" sz="1600">
              <a:latin typeface="Book Antiqua" panose="02040602050305030304" pitchFamily="18" charset="0"/>
            </a:endParaRPr>
          </a:p>
          <a:p>
            <a:pPr lvl="0"/>
            <a:r>
              <a:rPr lang="hu-HU" sz="1600" dirty="0">
                <a:latin typeface="Book Antiqua" panose="02040602050305030304" pitchFamily="18" charset="0"/>
              </a:rPr>
              <a:t>II. Tervezési szakasz</a:t>
            </a:r>
            <a:endParaRPr lang="en-HU" sz="1600">
              <a:latin typeface="Book Antiqua" panose="02040602050305030304" pitchFamily="18" charset="0"/>
            </a:endParaRPr>
          </a:p>
          <a:p>
            <a:r>
              <a:rPr lang="hu-HU" sz="1600" dirty="0">
                <a:latin typeface="Book Antiqua" panose="02040602050305030304" pitchFamily="18" charset="0"/>
              </a:rPr>
              <a:t>Cél: tervezés lefolytatása, előkészíteni a megvalósítási/kivitelezési szakaszt</a:t>
            </a:r>
            <a:endParaRPr lang="en-HU" sz="1600">
              <a:latin typeface="Book Antiqua" panose="02040602050305030304" pitchFamily="18" charset="0"/>
            </a:endParaRPr>
          </a:p>
          <a:p>
            <a:pPr lvl="0"/>
            <a:r>
              <a:rPr lang="hu-HU" sz="1600" dirty="0">
                <a:latin typeface="Book Antiqua" panose="02040602050305030304" pitchFamily="18" charset="0"/>
              </a:rPr>
              <a:t>III. Megvalósítás/kivitelezés</a:t>
            </a:r>
            <a:endParaRPr lang="en-HU" sz="1600">
              <a:latin typeface="Book Antiqua" panose="02040602050305030304" pitchFamily="18" charset="0"/>
            </a:endParaRPr>
          </a:p>
          <a:p>
            <a:r>
              <a:rPr lang="hu-HU" sz="1600" dirty="0">
                <a:latin typeface="Book Antiqua" panose="02040602050305030304" pitchFamily="18" charset="0"/>
              </a:rPr>
              <a:t>Cél: Megvalósítás, átadás, használatba vétel</a:t>
            </a:r>
            <a:endParaRPr lang="en-HU" sz="16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55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Idősor" title="Idősor">
            <a:extLst>
              <a:ext uri="{FF2B5EF4-FFF2-40B4-BE49-F238E27FC236}">
                <a16:creationId xmlns:a16="http://schemas.microsoft.com/office/drawing/2014/main" id="{2293A239-C3C0-406B-A6DC-32FAE6832C82}"/>
              </a:ext>
            </a:extLst>
          </p:cNvPr>
          <p:cNvGrpSpPr/>
          <p:nvPr/>
        </p:nvGrpSpPr>
        <p:grpSpPr>
          <a:xfrm>
            <a:off x="418011" y="5519804"/>
            <a:ext cx="11007737" cy="533247"/>
            <a:chOff x="418011" y="5519804"/>
            <a:chExt cx="11007737" cy="533247"/>
          </a:xfrm>
        </p:grpSpPr>
        <p:grpSp>
          <p:nvGrpSpPr>
            <p:cNvPr id="12" name="Csoport 11" title="Idősor">
              <a:extLst>
                <a:ext uri="{FF2B5EF4-FFF2-40B4-BE49-F238E27FC236}">
                  <a16:creationId xmlns:a16="http://schemas.microsoft.com/office/drawing/2014/main" id="{AE365AE6-FB72-4992-B49A-329155F31934}"/>
                </a:ext>
              </a:extLst>
            </p:cNvPr>
            <p:cNvGrpSpPr/>
            <p:nvPr/>
          </p:nvGrpSpPr>
          <p:grpSpPr>
            <a:xfrm>
              <a:off x="418011" y="5519804"/>
              <a:ext cx="11007737" cy="165471"/>
              <a:chOff x="418011" y="3346265"/>
              <a:chExt cx="11007737" cy="165471"/>
            </a:xfrm>
          </p:grpSpPr>
          <p:cxnSp>
            <p:nvCxnSpPr>
              <p:cNvPr id="4" name="Egyenes összekötő nyíllal 3">
                <a:extLst>
                  <a:ext uri="{FF2B5EF4-FFF2-40B4-BE49-F238E27FC236}">
                    <a16:creationId xmlns:a16="http://schemas.microsoft.com/office/drawing/2014/main" id="{D8436AB7-777F-4E2A-9443-A66E25822F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8011" y="3429000"/>
                <a:ext cx="11007737" cy="0"/>
              </a:xfrm>
              <a:prstGeom prst="straightConnector1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Egyenes összekötő 29">
                <a:extLst>
                  <a:ext uri="{FF2B5EF4-FFF2-40B4-BE49-F238E27FC236}">
                    <a16:creationId xmlns:a16="http://schemas.microsoft.com/office/drawing/2014/main" id="{6190EE01-B30F-4CAC-8C6A-FD17EDED6E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476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Egyenes összekötő 34">
                <a:extLst>
                  <a:ext uri="{FF2B5EF4-FFF2-40B4-BE49-F238E27FC236}">
                    <a16:creationId xmlns:a16="http://schemas.microsoft.com/office/drawing/2014/main" id="{3E9CA8B8-1F78-45CA-B7BB-8FD11A969E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486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gyenes összekötő 35">
                <a:extLst>
                  <a:ext uri="{FF2B5EF4-FFF2-40B4-BE49-F238E27FC236}">
                    <a16:creationId xmlns:a16="http://schemas.microsoft.com/office/drawing/2014/main" id="{095D6F0B-DF34-40DB-AB6A-1DF127E269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6226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gyenes összekötő 36">
                <a:extLst>
                  <a:ext uri="{FF2B5EF4-FFF2-40B4-BE49-F238E27FC236}">
                    <a16:creationId xmlns:a16="http://schemas.microsoft.com/office/drawing/2014/main" id="{4B8B0E64-F638-410E-B55B-23FF670F9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9652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Egyenes összekötő 37">
                <a:extLst>
                  <a:ext uri="{FF2B5EF4-FFF2-40B4-BE49-F238E27FC236}">
                    <a16:creationId xmlns:a16="http://schemas.microsoft.com/office/drawing/2014/main" id="{AF8B8BAA-B7B7-419D-B159-3760CB7AE5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57044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Egyenes összekötő 38">
                <a:extLst>
                  <a:ext uri="{FF2B5EF4-FFF2-40B4-BE49-F238E27FC236}">
                    <a16:creationId xmlns:a16="http://schemas.microsoft.com/office/drawing/2014/main" id="{8CEE23F6-603B-4DB5-A968-8F086AA2AF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443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Egyenes összekötő 44">
                <a:extLst>
                  <a:ext uri="{FF2B5EF4-FFF2-40B4-BE49-F238E27FC236}">
                    <a16:creationId xmlns:a16="http://schemas.microsoft.com/office/drawing/2014/main" id="{B0EC7A32-A13D-40FD-8FCB-9A2616556D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5182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Egyenes összekötő 46">
                <a:extLst>
                  <a:ext uri="{FF2B5EF4-FFF2-40B4-BE49-F238E27FC236}">
                    <a16:creationId xmlns:a16="http://schemas.microsoft.com/office/drawing/2014/main" id="{662638A0-3098-431F-BE5E-612EF4623E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9922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Egyenes összekötő 49">
                <a:extLst>
                  <a:ext uri="{FF2B5EF4-FFF2-40B4-BE49-F238E27FC236}">
                    <a16:creationId xmlns:a16="http://schemas.microsoft.com/office/drawing/2014/main" id="{521F9259-091E-4E50-AC57-3FA326D587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6612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Egyenes összekötő 50">
                <a:extLst>
                  <a:ext uri="{FF2B5EF4-FFF2-40B4-BE49-F238E27FC236}">
                    <a16:creationId xmlns:a16="http://schemas.microsoft.com/office/drawing/2014/main" id="{FB681480-BC34-4FA5-A187-0898969EA5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9400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Egyenes összekötő 51">
                <a:extLst>
                  <a:ext uri="{FF2B5EF4-FFF2-40B4-BE49-F238E27FC236}">
                    <a16:creationId xmlns:a16="http://schemas.microsoft.com/office/drawing/2014/main" id="{F54047B2-9C08-4A8C-A924-AA676C29FB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139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Egyenes összekötő 52">
                <a:extLst>
                  <a:ext uri="{FF2B5EF4-FFF2-40B4-BE49-F238E27FC236}">
                    <a16:creationId xmlns:a16="http://schemas.microsoft.com/office/drawing/2014/main" id="{1B503BE8-868F-4660-8AFA-BE353AB48B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878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Egyenes összekötő 53">
                <a:extLst>
                  <a:ext uri="{FF2B5EF4-FFF2-40B4-BE49-F238E27FC236}">
                    <a16:creationId xmlns:a16="http://schemas.microsoft.com/office/drawing/2014/main" id="{36A1E96A-0A5C-4A53-B4EC-B6FD837F5F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36180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Egyenes összekötő 54">
                <a:extLst>
                  <a:ext uri="{FF2B5EF4-FFF2-40B4-BE49-F238E27FC236}">
                    <a16:creationId xmlns:a16="http://schemas.microsoft.com/office/drawing/2014/main" id="{8BEDC694-4388-424B-9F42-757603E0A2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3572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Egyenes összekötő 55">
                <a:extLst>
                  <a:ext uri="{FF2B5EF4-FFF2-40B4-BE49-F238E27FC236}">
                    <a16:creationId xmlns:a16="http://schemas.microsoft.com/office/drawing/2014/main" id="{D8CC268F-92F4-41DE-866F-F6BF296668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3096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Egyenes összekötő 56">
                <a:extLst>
                  <a:ext uri="{FF2B5EF4-FFF2-40B4-BE49-F238E27FC236}">
                    <a16:creationId xmlns:a16="http://schemas.microsoft.com/office/drawing/2014/main" id="{11FED6D9-594D-4786-859A-E8458EFBC6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7835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Csoport 12" title="Idősor szövege">
              <a:extLst>
                <a:ext uri="{FF2B5EF4-FFF2-40B4-BE49-F238E27FC236}">
                  <a16:creationId xmlns:a16="http://schemas.microsoft.com/office/drawing/2014/main" id="{8C25915F-0EC0-4154-8B06-E2B081847707}"/>
                </a:ext>
              </a:extLst>
            </p:cNvPr>
            <p:cNvGrpSpPr/>
            <p:nvPr/>
          </p:nvGrpSpPr>
          <p:grpSpPr>
            <a:xfrm>
              <a:off x="782971" y="5817314"/>
              <a:ext cx="10208790" cy="235737"/>
              <a:chOff x="782971" y="5817314"/>
              <a:chExt cx="10208790" cy="235737"/>
            </a:xfrm>
          </p:grpSpPr>
          <p:sp>
            <p:nvSpPr>
              <p:cNvPr id="72" name="Szövegdoboz 71">
                <a:extLst>
                  <a:ext uri="{FF2B5EF4-FFF2-40B4-BE49-F238E27FC236}">
                    <a16:creationId xmlns:a16="http://schemas.microsoft.com/office/drawing/2014/main" id="{4E8CE979-A9B5-418A-BC22-CF6E42776816}"/>
                  </a:ext>
                </a:extLst>
              </p:cNvPr>
              <p:cNvSpPr txBox="1"/>
              <p:nvPr/>
            </p:nvSpPr>
            <p:spPr>
              <a:xfrm>
                <a:off x="782971" y="5817314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2025</a:t>
                </a:r>
                <a:endParaRPr lang="hu-HU" sz="100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73" name="Szövegdoboz 72">
                <a:extLst>
                  <a:ext uri="{FF2B5EF4-FFF2-40B4-BE49-F238E27FC236}">
                    <a16:creationId xmlns:a16="http://schemas.microsoft.com/office/drawing/2014/main" id="{6DF41A29-164B-42EC-9F68-19D2E3AEC527}"/>
                  </a:ext>
                </a:extLst>
              </p:cNvPr>
              <p:cNvSpPr txBox="1"/>
              <p:nvPr/>
            </p:nvSpPr>
            <p:spPr>
              <a:xfrm>
                <a:off x="1510890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2026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74" name="Szövegdoboz 73">
                <a:extLst>
                  <a:ext uri="{FF2B5EF4-FFF2-40B4-BE49-F238E27FC236}">
                    <a16:creationId xmlns:a16="http://schemas.microsoft.com/office/drawing/2014/main" id="{7162BA43-FD37-4686-8437-28F117A90A25}"/>
                  </a:ext>
                </a:extLst>
              </p:cNvPr>
              <p:cNvSpPr txBox="1"/>
              <p:nvPr/>
            </p:nvSpPr>
            <p:spPr>
              <a:xfrm>
                <a:off x="2158282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2027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75" name="Szövegdoboz 74">
                <a:extLst>
                  <a:ext uri="{FF2B5EF4-FFF2-40B4-BE49-F238E27FC236}">
                    <a16:creationId xmlns:a16="http://schemas.microsoft.com/office/drawing/2014/main" id="{2717FE78-5079-4505-AEB2-D90CAE956F0A}"/>
                  </a:ext>
                </a:extLst>
              </p:cNvPr>
              <p:cNvSpPr txBox="1"/>
              <p:nvPr/>
            </p:nvSpPr>
            <p:spPr>
              <a:xfrm>
                <a:off x="2805674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2028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1" name="Szövegdoboz 100">
                <a:extLst>
                  <a:ext uri="{FF2B5EF4-FFF2-40B4-BE49-F238E27FC236}">
                    <a16:creationId xmlns:a16="http://schemas.microsoft.com/office/drawing/2014/main" id="{316E8E00-CDAC-4884-B354-EEC46B99951A}"/>
                  </a:ext>
                </a:extLst>
              </p:cNvPr>
              <p:cNvSpPr txBox="1"/>
              <p:nvPr/>
            </p:nvSpPr>
            <p:spPr>
              <a:xfrm>
                <a:off x="3381966" y="5817314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2029</a:t>
                </a:r>
                <a:endParaRPr lang="hu-HU" sz="100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2" name="Szövegdoboz 101">
                <a:extLst>
                  <a:ext uri="{FF2B5EF4-FFF2-40B4-BE49-F238E27FC236}">
                    <a16:creationId xmlns:a16="http://schemas.microsoft.com/office/drawing/2014/main" id="{99123C15-08DD-4459-98C8-FB1D88A48434}"/>
                  </a:ext>
                </a:extLst>
              </p:cNvPr>
              <p:cNvSpPr txBox="1"/>
              <p:nvPr/>
            </p:nvSpPr>
            <p:spPr>
              <a:xfrm>
                <a:off x="4109885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2030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3" name="Szövegdoboz 102">
                <a:extLst>
                  <a:ext uri="{FF2B5EF4-FFF2-40B4-BE49-F238E27FC236}">
                    <a16:creationId xmlns:a16="http://schemas.microsoft.com/office/drawing/2014/main" id="{702C22D6-E9B8-49C2-813B-3220EF5976F5}"/>
                  </a:ext>
                </a:extLst>
              </p:cNvPr>
              <p:cNvSpPr txBox="1"/>
              <p:nvPr/>
            </p:nvSpPr>
            <p:spPr>
              <a:xfrm>
                <a:off x="4757277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2031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4" name="Szövegdoboz 103">
                <a:extLst>
                  <a:ext uri="{FF2B5EF4-FFF2-40B4-BE49-F238E27FC236}">
                    <a16:creationId xmlns:a16="http://schemas.microsoft.com/office/drawing/2014/main" id="{71DFD606-8479-465C-B5A5-ACC2FD6A05AD}"/>
                  </a:ext>
                </a:extLst>
              </p:cNvPr>
              <p:cNvSpPr txBox="1"/>
              <p:nvPr/>
            </p:nvSpPr>
            <p:spPr>
              <a:xfrm>
                <a:off x="5404669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2032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5" name="Szövegdoboz 104">
                <a:extLst>
                  <a:ext uri="{FF2B5EF4-FFF2-40B4-BE49-F238E27FC236}">
                    <a16:creationId xmlns:a16="http://schemas.microsoft.com/office/drawing/2014/main" id="{16EAD50A-0933-4C9C-95E6-08A076B32041}"/>
                  </a:ext>
                </a:extLst>
              </p:cNvPr>
              <p:cNvSpPr txBox="1"/>
              <p:nvPr/>
            </p:nvSpPr>
            <p:spPr>
              <a:xfrm>
                <a:off x="5971534" y="5817314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2033</a:t>
                </a:r>
                <a:endParaRPr lang="hu-HU" sz="1000" dirty="0">
                  <a:solidFill>
                    <a:schemeClr val="bg1">
                      <a:lumMod val="7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6" name="Szövegdoboz 105">
                <a:extLst>
                  <a:ext uri="{FF2B5EF4-FFF2-40B4-BE49-F238E27FC236}">
                    <a16:creationId xmlns:a16="http://schemas.microsoft.com/office/drawing/2014/main" id="{1A5CBF37-8585-4DC5-9107-7C048ACE4F6B}"/>
                  </a:ext>
                </a:extLst>
              </p:cNvPr>
              <p:cNvSpPr txBox="1"/>
              <p:nvPr/>
            </p:nvSpPr>
            <p:spPr>
              <a:xfrm>
                <a:off x="6699453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2034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7" name="Szövegdoboz 106">
                <a:extLst>
                  <a:ext uri="{FF2B5EF4-FFF2-40B4-BE49-F238E27FC236}">
                    <a16:creationId xmlns:a16="http://schemas.microsoft.com/office/drawing/2014/main" id="{1B2A0732-77CE-4CCD-9584-C8A3BD068222}"/>
                  </a:ext>
                </a:extLst>
              </p:cNvPr>
              <p:cNvSpPr txBox="1"/>
              <p:nvPr/>
            </p:nvSpPr>
            <p:spPr>
              <a:xfrm>
                <a:off x="7346845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2035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8" name="Szövegdoboz 107">
                <a:extLst>
                  <a:ext uri="{FF2B5EF4-FFF2-40B4-BE49-F238E27FC236}">
                    <a16:creationId xmlns:a16="http://schemas.microsoft.com/office/drawing/2014/main" id="{D56C61BF-4889-44FB-9251-6B314A0F79CE}"/>
                  </a:ext>
                </a:extLst>
              </p:cNvPr>
              <p:cNvSpPr txBox="1"/>
              <p:nvPr/>
            </p:nvSpPr>
            <p:spPr>
              <a:xfrm>
                <a:off x="7994237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2036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09" name="Szövegdoboz 108">
                <a:extLst>
                  <a:ext uri="{FF2B5EF4-FFF2-40B4-BE49-F238E27FC236}">
                    <a16:creationId xmlns:a16="http://schemas.microsoft.com/office/drawing/2014/main" id="{611F0B67-8314-4DF8-99E7-108753641C77}"/>
                  </a:ext>
                </a:extLst>
              </p:cNvPr>
              <p:cNvSpPr txBox="1"/>
              <p:nvPr/>
            </p:nvSpPr>
            <p:spPr>
              <a:xfrm>
                <a:off x="8561102" y="5817314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dirty="0">
                    <a:latin typeface="Trebuchet MS" panose="020B0603020202020204" pitchFamily="34" charset="0"/>
                  </a:rPr>
                  <a:t>2037</a:t>
                </a:r>
              </a:p>
            </p:txBody>
          </p:sp>
          <p:sp>
            <p:nvSpPr>
              <p:cNvPr id="110" name="Szövegdoboz 109">
                <a:extLst>
                  <a:ext uri="{FF2B5EF4-FFF2-40B4-BE49-F238E27FC236}">
                    <a16:creationId xmlns:a16="http://schemas.microsoft.com/office/drawing/2014/main" id="{BAA83CD7-1992-4845-9916-79B3A6737423}"/>
                  </a:ext>
                </a:extLst>
              </p:cNvPr>
              <p:cNvSpPr txBox="1"/>
              <p:nvPr/>
            </p:nvSpPr>
            <p:spPr>
              <a:xfrm>
                <a:off x="9289021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2038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11" name="Szövegdoboz 110">
                <a:extLst>
                  <a:ext uri="{FF2B5EF4-FFF2-40B4-BE49-F238E27FC236}">
                    <a16:creationId xmlns:a16="http://schemas.microsoft.com/office/drawing/2014/main" id="{2F2B6738-A856-4DBF-B465-BC5964B0D7BC}"/>
                  </a:ext>
                </a:extLst>
              </p:cNvPr>
              <p:cNvSpPr txBox="1"/>
              <p:nvPr/>
            </p:nvSpPr>
            <p:spPr>
              <a:xfrm>
                <a:off x="9936413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2039</a:t>
                </a:r>
                <a:endPara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12" name="Szövegdoboz 111">
                <a:extLst>
                  <a:ext uri="{FF2B5EF4-FFF2-40B4-BE49-F238E27FC236}">
                    <a16:creationId xmlns:a16="http://schemas.microsoft.com/office/drawing/2014/main" id="{C941D233-C1E8-47A4-83C7-CEDB158017C3}"/>
                  </a:ext>
                </a:extLst>
              </p:cNvPr>
              <p:cNvSpPr txBox="1"/>
              <p:nvPr/>
            </p:nvSpPr>
            <p:spPr>
              <a:xfrm>
                <a:off x="10583805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hu-HU" sz="1000" dirty="0">
                    <a:latin typeface="Trebuchet MS" panose="020B0603020202020204" pitchFamily="34" charset="0"/>
                  </a:rPr>
                  <a:t>2040</a:t>
                </a:r>
              </a:p>
            </p:txBody>
          </p:sp>
        </p:grpSp>
      </p:grpSp>
      <p:grpSp>
        <p:nvGrpSpPr>
          <p:cNvPr id="17" name="2. mérföldkő" title="2. mérföldkő">
            <a:extLst>
              <a:ext uri="{FF2B5EF4-FFF2-40B4-BE49-F238E27FC236}">
                <a16:creationId xmlns:a16="http://schemas.microsoft.com/office/drawing/2014/main" id="{2AEC5DB5-2EFC-41F3-8029-7EE36BB08AF9}"/>
              </a:ext>
            </a:extLst>
          </p:cNvPr>
          <p:cNvGrpSpPr/>
          <p:nvPr/>
        </p:nvGrpSpPr>
        <p:grpSpPr>
          <a:xfrm>
            <a:off x="1479739" y="1174884"/>
            <a:ext cx="1824177" cy="4264688"/>
            <a:chOff x="1479739" y="1174884"/>
            <a:chExt cx="1824177" cy="4264688"/>
          </a:xfrm>
        </p:grpSpPr>
        <p:sp>
          <p:nvSpPr>
            <p:cNvPr id="113" name="Nyíl: Le 112" title="Mérföldkő – hosszú nyíl">
              <a:extLst>
                <a:ext uri="{FF2B5EF4-FFF2-40B4-BE49-F238E27FC236}">
                  <a16:creationId xmlns:a16="http://schemas.microsoft.com/office/drawing/2014/main" id="{64FA0107-4988-4579-A5AC-40B595D901B9}"/>
                </a:ext>
              </a:extLst>
            </p:cNvPr>
            <p:cNvSpPr/>
            <p:nvPr/>
          </p:nvSpPr>
          <p:spPr>
            <a:xfrm>
              <a:off x="1479740" y="1966759"/>
              <a:ext cx="470255" cy="3472813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sp>
          <p:nvSpPr>
            <p:cNvPr id="114" name="Ellipszis 113" title="Mérföldkő száma">
              <a:extLst>
                <a:ext uri="{FF2B5EF4-FFF2-40B4-BE49-F238E27FC236}">
                  <a16:creationId xmlns:a16="http://schemas.microsoft.com/office/drawing/2014/main" id="{1A9A1384-BB26-4C08-8F02-CABB6507B872}"/>
                </a:ext>
              </a:extLst>
            </p:cNvPr>
            <p:cNvSpPr/>
            <p:nvPr/>
          </p:nvSpPr>
          <p:spPr>
            <a:xfrm>
              <a:off x="1566386" y="2085415"/>
              <a:ext cx="296963" cy="296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02</a:t>
              </a:r>
            </a:p>
          </p:txBody>
        </p:sp>
        <p:grpSp>
          <p:nvGrpSpPr>
            <p:cNvPr id="6" name="Csoport 5" title="Mérföldkő szövege">
              <a:extLst>
                <a:ext uri="{FF2B5EF4-FFF2-40B4-BE49-F238E27FC236}">
                  <a16:creationId xmlns:a16="http://schemas.microsoft.com/office/drawing/2014/main" id="{907C4BC5-522C-48D3-A999-219DE8E9EC39}"/>
                </a:ext>
              </a:extLst>
            </p:cNvPr>
            <p:cNvGrpSpPr/>
            <p:nvPr/>
          </p:nvGrpSpPr>
          <p:grpSpPr>
            <a:xfrm>
              <a:off x="1479739" y="1174884"/>
              <a:ext cx="1824177" cy="727511"/>
              <a:chOff x="2110554" y="2162177"/>
              <a:chExt cx="1824177" cy="727511"/>
            </a:xfrm>
          </p:grpSpPr>
          <p:sp>
            <p:nvSpPr>
              <p:cNvPr id="115" name="Szövegdoboz 114">
                <a:extLst>
                  <a:ext uri="{FF2B5EF4-FFF2-40B4-BE49-F238E27FC236}">
                    <a16:creationId xmlns:a16="http://schemas.microsoft.com/office/drawing/2014/main" id="{0618AC60-DF13-401B-AC73-91C3F019CB3C}"/>
                  </a:ext>
                </a:extLst>
              </p:cNvPr>
              <p:cNvSpPr txBox="1"/>
              <p:nvPr/>
            </p:nvSpPr>
            <p:spPr>
              <a:xfrm>
                <a:off x="2110555" y="2162177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  <p:sp>
            <p:nvSpPr>
              <p:cNvPr id="116" name="Szövegdoboz 115">
                <a:extLst>
                  <a:ext uri="{FF2B5EF4-FFF2-40B4-BE49-F238E27FC236}">
                    <a16:creationId xmlns:a16="http://schemas.microsoft.com/office/drawing/2014/main" id="{5938A122-F3F6-4956-953F-D7D83254FFD4}"/>
                  </a:ext>
                </a:extLst>
              </p:cNvPr>
              <p:cNvSpPr txBox="1"/>
              <p:nvPr/>
            </p:nvSpPr>
            <p:spPr>
              <a:xfrm>
                <a:off x="2110554" y="2470633"/>
                <a:ext cx="1824177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Konferenciák szervezése</a:t>
                </a:r>
              </a:p>
            </p:txBody>
          </p:sp>
          <p:sp>
            <p:nvSpPr>
              <p:cNvPr id="117" name="Szövegdoboz 116">
                <a:extLst>
                  <a:ext uri="{FF2B5EF4-FFF2-40B4-BE49-F238E27FC236}">
                    <a16:creationId xmlns:a16="http://schemas.microsoft.com/office/drawing/2014/main" id="{1F787D19-74CB-4E43-A8E2-2A3F0A45D221}"/>
                  </a:ext>
                </a:extLst>
              </p:cNvPr>
              <p:cNvSpPr txBox="1"/>
              <p:nvPr/>
            </p:nvSpPr>
            <p:spPr>
              <a:xfrm>
                <a:off x="2110556" y="265395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2026</a:t>
                </a:r>
                <a:r>
                  <a:rPr lang="hu-HU" sz="1800" cap="small" dirty="0">
                    <a:solidFill>
                      <a:srgbClr val="5A5A5A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</a:t>
                </a:r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2038</a:t>
                </a:r>
              </a:p>
            </p:txBody>
          </p:sp>
        </p:grpSp>
      </p:grpSp>
      <p:grpSp>
        <p:nvGrpSpPr>
          <p:cNvPr id="16" name="1. mérföldkő" title="1. mérföldkő">
            <a:extLst>
              <a:ext uri="{FF2B5EF4-FFF2-40B4-BE49-F238E27FC236}">
                <a16:creationId xmlns:a16="http://schemas.microsoft.com/office/drawing/2014/main" id="{5986526B-4004-4437-80A5-731803EA26FF}"/>
              </a:ext>
            </a:extLst>
          </p:cNvPr>
          <p:cNvGrpSpPr/>
          <p:nvPr/>
        </p:nvGrpSpPr>
        <p:grpSpPr>
          <a:xfrm>
            <a:off x="832348" y="3621768"/>
            <a:ext cx="1294783" cy="1817804"/>
            <a:chOff x="832348" y="3621768"/>
            <a:chExt cx="1294783" cy="1817804"/>
          </a:xfrm>
        </p:grpSpPr>
        <p:grpSp>
          <p:nvGrpSpPr>
            <p:cNvPr id="15" name="Csoport 14">
              <a:extLst>
                <a:ext uri="{FF2B5EF4-FFF2-40B4-BE49-F238E27FC236}">
                  <a16:creationId xmlns:a16="http://schemas.microsoft.com/office/drawing/2014/main" id="{16F8FB82-C19A-4CC1-B5D0-96B0BA5F3060}"/>
                </a:ext>
              </a:extLst>
            </p:cNvPr>
            <p:cNvGrpSpPr/>
            <p:nvPr/>
          </p:nvGrpSpPr>
          <p:grpSpPr>
            <a:xfrm>
              <a:off x="832348" y="4392862"/>
              <a:ext cx="470255" cy="1046710"/>
              <a:chOff x="832348" y="4392862"/>
              <a:chExt cx="470255" cy="1046710"/>
            </a:xfrm>
          </p:grpSpPr>
          <p:sp>
            <p:nvSpPr>
              <p:cNvPr id="2" name="Nyíl: Le 1" title="Mérföldkő nyíl">
                <a:extLst>
                  <a:ext uri="{FF2B5EF4-FFF2-40B4-BE49-F238E27FC236}">
                    <a16:creationId xmlns:a16="http://schemas.microsoft.com/office/drawing/2014/main" id="{EF2BC525-2854-422B-845A-7B95FE2796BD}"/>
                  </a:ext>
                </a:extLst>
              </p:cNvPr>
              <p:cNvSpPr/>
              <p:nvPr/>
            </p:nvSpPr>
            <p:spPr>
              <a:xfrm>
                <a:off x="832348" y="4392862"/>
                <a:ext cx="470255" cy="1046710"/>
              </a:xfrm>
              <a:prstGeom prst="downArrow">
                <a:avLst>
                  <a:gd name="adj1" fmla="val 100000"/>
                  <a:gd name="adj2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hu-HU" dirty="0">
                  <a:latin typeface="Trebuchet MS" panose="020B0603020202020204" pitchFamily="34" charset="0"/>
                </a:endParaRPr>
              </a:p>
            </p:txBody>
          </p:sp>
          <p:sp>
            <p:nvSpPr>
              <p:cNvPr id="3" name="Ellipszis 2" title="Mérföldkő száma">
                <a:extLst>
                  <a:ext uri="{FF2B5EF4-FFF2-40B4-BE49-F238E27FC236}">
                    <a16:creationId xmlns:a16="http://schemas.microsoft.com/office/drawing/2014/main" id="{48C9F9AC-FF55-4E72-9915-ACA228CA757C}"/>
                  </a:ext>
                </a:extLst>
              </p:cNvPr>
              <p:cNvSpPr/>
              <p:nvPr/>
            </p:nvSpPr>
            <p:spPr>
              <a:xfrm>
                <a:off x="918319" y="4573412"/>
                <a:ext cx="296963" cy="2969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hu-HU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</a:rPr>
                  <a:t>01</a:t>
                </a:r>
              </a:p>
            </p:txBody>
          </p:sp>
        </p:grpSp>
        <p:grpSp>
          <p:nvGrpSpPr>
            <p:cNvPr id="5" name="Csoport 4" title="Mérföldkő szövege">
              <a:extLst>
                <a:ext uri="{FF2B5EF4-FFF2-40B4-BE49-F238E27FC236}">
                  <a16:creationId xmlns:a16="http://schemas.microsoft.com/office/drawing/2014/main" id="{115A178B-57C4-4B9D-B684-21A92431913E}"/>
                </a:ext>
              </a:extLst>
            </p:cNvPr>
            <p:cNvGrpSpPr/>
            <p:nvPr/>
          </p:nvGrpSpPr>
          <p:grpSpPr>
            <a:xfrm>
              <a:off x="832349" y="3621768"/>
              <a:ext cx="1294782" cy="727511"/>
              <a:chOff x="1510892" y="3741332"/>
              <a:chExt cx="1294782" cy="727511"/>
            </a:xfrm>
          </p:grpSpPr>
          <p:sp>
            <p:nvSpPr>
              <p:cNvPr id="61" name="Szövegdoboz 60">
                <a:extLst>
                  <a:ext uri="{FF2B5EF4-FFF2-40B4-BE49-F238E27FC236}">
                    <a16:creationId xmlns:a16="http://schemas.microsoft.com/office/drawing/2014/main" id="{A6E28C73-4CCB-4BDB-82CA-BEE3A58D33D9}"/>
                  </a:ext>
                </a:extLst>
              </p:cNvPr>
              <p:cNvSpPr txBox="1"/>
              <p:nvPr/>
            </p:nvSpPr>
            <p:spPr>
              <a:xfrm>
                <a:off x="1510892" y="4049788"/>
                <a:ext cx="129478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Kezelési terv és előkészítő kutatás</a:t>
                </a:r>
              </a:p>
            </p:txBody>
          </p:sp>
          <p:sp>
            <p:nvSpPr>
              <p:cNvPr id="63" name="Szövegdoboz 62">
                <a:extLst>
                  <a:ext uri="{FF2B5EF4-FFF2-40B4-BE49-F238E27FC236}">
                    <a16:creationId xmlns:a16="http://schemas.microsoft.com/office/drawing/2014/main" id="{36E6E519-8D5B-4E7C-9E35-2BB710F5C3A8}"/>
                  </a:ext>
                </a:extLst>
              </p:cNvPr>
              <p:cNvSpPr txBox="1"/>
              <p:nvPr/>
            </p:nvSpPr>
            <p:spPr>
              <a:xfrm>
                <a:off x="1510893" y="4233106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2025</a:t>
                </a:r>
                <a:r>
                  <a:rPr lang="hu-HU" sz="1800" cap="small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</a:t>
                </a:r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2029 </a:t>
                </a:r>
              </a:p>
            </p:txBody>
          </p:sp>
          <p:sp>
            <p:nvSpPr>
              <p:cNvPr id="60" name="Szövegdoboz 59">
                <a:extLst>
                  <a:ext uri="{FF2B5EF4-FFF2-40B4-BE49-F238E27FC236}">
                    <a16:creationId xmlns:a16="http://schemas.microsoft.com/office/drawing/2014/main" id="{3DD2C9D1-5E8D-4ED2-989C-330D6753B965}"/>
                  </a:ext>
                </a:extLst>
              </p:cNvPr>
              <p:cNvSpPr txBox="1"/>
              <p:nvPr/>
            </p:nvSpPr>
            <p:spPr>
              <a:xfrm>
                <a:off x="1510892" y="3741332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</p:grpSp>
      </p:grpSp>
      <p:grpSp>
        <p:nvGrpSpPr>
          <p:cNvPr id="18" name="3. mérföldkő" title="3. mérföldkő">
            <a:extLst>
              <a:ext uri="{FF2B5EF4-FFF2-40B4-BE49-F238E27FC236}">
                <a16:creationId xmlns:a16="http://schemas.microsoft.com/office/drawing/2014/main" id="{54A9CB8B-6D23-4808-9650-DEF00BE9E44A}"/>
              </a:ext>
            </a:extLst>
          </p:cNvPr>
          <p:cNvGrpSpPr/>
          <p:nvPr/>
        </p:nvGrpSpPr>
        <p:grpSpPr>
          <a:xfrm>
            <a:off x="2128015" y="3635981"/>
            <a:ext cx="1322185" cy="1817804"/>
            <a:chOff x="3422591" y="3621768"/>
            <a:chExt cx="1322185" cy="1817804"/>
          </a:xfrm>
        </p:grpSpPr>
        <p:sp>
          <p:nvSpPr>
            <p:cNvPr id="118" name="Nyíl: Le 117" title="Mérföldkő nyíl">
              <a:extLst>
                <a:ext uri="{FF2B5EF4-FFF2-40B4-BE49-F238E27FC236}">
                  <a16:creationId xmlns:a16="http://schemas.microsoft.com/office/drawing/2014/main" id="{EE396D52-2B52-4388-AE30-F4157363CC20}"/>
                </a:ext>
              </a:extLst>
            </p:cNvPr>
            <p:cNvSpPr/>
            <p:nvPr/>
          </p:nvSpPr>
          <p:spPr>
            <a:xfrm>
              <a:off x="3422591" y="4392862"/>
              <a:ext cx="470255" cy="1046710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sp>
          <p:nvSpPr>
            <p:cNvPr id="119" name="Ellipszis 118" title="Mérföldkő száma">
              <a:extLst>
                <a:ext uri="{FF2B5EF4-FFF2-40B4-BE49-F238E27FC236}">
                  <a16:creationId xmlns:a16="http://schemas.microsoft.com/office/drawing/2014/main" id="{F22CCCBA-CDC5-467B-9BDA-06FB3DB21606}"/>
                </a:ext>
              </a:extLst>
            </p:cNvPr>
            <p:cNvSpPr/>
            <p:nvPr/>
          </p:nvSpPr>
          <p:spPr>
            <a:xfrm>
              <a:off x="3508562" y="4573412"/>
              <a:ext cx="296963" cy="296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03</a:t>
              </a:r>
            </a:p>
          </p:txBody>
        </p:sp>
        <p:grpSp>
          <p:nvGrpSpPr>
            <p:cNvPr id="120" name="Csoport 119" title="Mérföldkő szövege">
              <a:extLst>
                <a:ext uri="{FF2B5EF4-FFF2-40B4-BE49-F238E27FC236}">
                  <a16:creationId xmlns:a16="http://schemas.microsoft.com/office/drawing/2014/main" id="{B15CF98A-C041-4C54-83E0-D6B1A0165558}"/>
                </a:ext>
              </a:extLst>
            </p:cNvPr>
            <p:cNvGrpSpPr/>
            <p:nvPr/>
          </p:nvGrpSpPr>
          <p:grpSpPr>
            <a:xfrm>
              <a:off x="3449994" y="3621768"/>
              <a:ext cx="1294782" cy="727511"/>
              <a:chOff x="2110555" y="2162177"/>
              <a:chExt cx="1294782" cy="727511"/>
            </a:xfrm>
          </p:grpSpPr>
          <p:sp>
            <p:nvSpPr>
              <p:cNvPr id="121" name="Szövegdoboz 120">
                <a:extLst>
                  <a:ext uri="{FF2B5EF4-FFF2-40B4-BE49-F238E27FC236}">
                    <a16:creationId xmlns:a16="http://schemas.microsoft.com/office/drawing/2014/main" id="{364C8657-37CD-432B-AD71-7255D32855F5}"/>
                  </a:ext>
                </a:extLst>
              </p:cNvPr>
              <p:cNvSpPr txBox="1"/>
              <p:nvPr/>
            </p:nvSpPr>
            <p:spPr>
              <a:xfrm>
                <a:off x="2110555" y="2162177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  <p:sp>
            <p:nvSpPr>
              <p:cNvPr id="122" name="Szövegdoboz 121">
                <a:extLst>
                  <a:ext uri="{FF2B5EF4-FFF2-40B4-BE49-F238E27FC236}">
                    <a16:creationId xmlns:a16="http://schemas.microsoft.com/office/drawing/2014/main" id="{5D435BCF-D2D6-4341-809F-90860DEAC612}"/>
                  </a:ext>
                </a:extLst>
              </p:cNvPr>
              <p:cNvSpPr txBox="1"/>
              <p:nvPr/>
            </p:nvSpPr>
            <p:spPr>
              <a:xfrm>
                <a:off x="2110555" y="2470633"/>
                <a:ext cx="1294782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Kiadványok </a:t>
                </a:r>
              </a:p>
            </p:txBody>
          </p:sp>
          <p:sp>
            <p:nvSpPr>
              <p:cNvPr id="123" name="Szövegdoboz 122">
                <a:extLst>
                  <a:ext uri="{FF2B5EF4-FFF2-40B4-BE49-F238E27FC236}">
                    <a16:creationId xmlns:a16="http://schemas.microsoft.com/office/drawing/2014/main" id="{0207607D-0B96-4C68-979E-099560520B82}"/>
                  </a:ext>
                </a:extLst>
              </p:cNvPr>
              <p:cNvSpPr txBox="1"/>
              <p:nvPr/>
            </p:nvSpPr>
            <p:spPr>
              <a:xfrm>
                <a:off x="2110556" y="265395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2027</a:t>
                </a:r>
                <a:r>
                  <a:rPr lang="hu-HU" sz="1800" cap="small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</a:t>
                </a:r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2038</a:t>
                </a:r>
              </a:p>
            </p:txBody>
          </p:sp>
        </p:grpSp>
      </p:grpSp>
      <p:grpSp>
        <p:nvGrpSpPr>
          <p:cNvPr id="21" name="5. mérföldkő" title="5. mérföldkő">
            <a:extLst>
              <a:ext uri="{FF2B5EF4-FFF2-40B4-BE49-F238E27FC236}">
                <a16:creationId xmlns:a16="http://schemas.microsoft.com/office/drawing/2014/main" id="{9FC98E8C-B21F-4E24-BCBA-362719C6809D}"/>
              </a:ext>
            </a:extLst>
          </p:cNvPr>
          <p:cNvGrpSpPr/>
          <p:nvPr/>
        </p:nvGrpSpPr>
        <p:grpSpPr>
          <a:xfrm>
            <a:off x="3136212" y="1171678"/>
            <a:ext cx="1752090" cy="4314257"/>
            <a:chOff x="5965304" y="1033144"/>
            <a:chExt cx="1752090" cy="4314257"/>
          </a:xfrm>
          <a:effectLst/>
        </p:grpSpPr>
        <p:grpSp>
          <p:nvGrpSpPr>
            <p:cNvPr id="135" name="Csoport 134" title="Mérföldkő szövege">
              <a:extLst>
                <a:ext uri="{FF2B5EF4-FFF2-40B4-BE49-F238E27FC236}">
                  <a16:creationId xmlns:a16="http://schemas.microsoft.com/office/drawing/2014/main" id="{9C021FC8-E21C-449A-BF58-8B0A19ABB84F}"/>
                </a:ext>
              </a:extLst>
            </p:cNvPr>
            <p:cNvGrpSpPr/>
            <p:nvPr/>
          </p:nvGrpSpPr>
          <p:grpSpPr>
            <a:xfrm>
              <a:off x="5965304" y="1033144"/>
              <a:ext cx="1752090" cy="727500"/>
              <a:chOff x="2045520" y="2020437"/>
              <a:chExt cx="1752090" cy="727500"/>
            </a:xfrm>
          </p:grpSpPr>
          <p:sp>
            <p:nvSpPr>
              <p:cNvPr id="136" name="Szövegdoboz 135">
                <a:extLst>
                  <a:ext uri="{FF2B5EF4-FFF2-40B4-BE49-F238E27FC236}">
                    <a16:creationId xmlns:a16="http://schemas.microsoft.com/office/drawing/2014/main" id="{80DC6BE6-5DF7-410B-BE5E-F673AF7AE5AE}"/>
                  </a:ext>
                </a:extLst>
              </p:cNvPr>
              <p:cNvSpPr txBox="1"/>
              <p:nvPr/>
            </p:nvSpPr>
            <p:spPr>
              <a:xfrm>
                <a:off x="2058535" y="2020437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  <p:sp>
            <p:nvSpPr>
              <p:cNvPr id="137" name="Szövegdoboz 136">
                <a:extLst>
                  <a:ext uri="{FF2B5EF4-FFF2-40B4-BE49-F238E27FC236}">
                    <a16:creationId xmlns:a16="http://schemas.microsoft.com/office/drawing/2014/main" id="{0DEFCEAC-68C1-40F1-9B35-3772D46BCCEF}"/>
                  </a:ext>
                </a:extLst>
              </p:cNvPr>
              <p:cNvSpPr txBox="1"/>
              <p:nvPr/>
            </p:nvSpPr>
            <p:spPr>
              <a:xfrm>
                <a:off x="2050125" y="2298409"/>
                <a:ext cx="174748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Kiállítások előkészítése, megrendezése</a:t>
                </a:r>
              </a:p>
            </p:txBody>
          </p:sp>
          <p:sp>
            <p:nvSpPr>
              <p:cNvPr id="138" name="Szövegdoboz 137">
                <a:extLst>
                  <a:ext uri="{FF2B5EF4-FFF2-40B4-BE49-F238E27FC236}">
                    <a16:creationId xmlns:a16="http://schemas.microsoft.com/office/drawing/2014/main" id="{0F387823-885E-4A41-A4D0-57E943BD93E7}"/>
                  </a:ext>
                </a:extLst>
              </p:cNvPr>
              <p:cNvSpPr txBox="1"/>
              <p:nvPr/>
            </p:nvSpPr>
            <p:spPr>
              <a:xfrm>
                <a:off x="2045520" y="2512200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2028</a:t>
                </a:r>
                <a:r>
                  <a:rPr lang="hu-HU" sz="1800" cap="small" dirty="0">
                    <a:solidFill>
                      <a:srgbClr val="5A5A5A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</a:t>
                </a:r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2038</a:t>
                </a:r>
              </a:p>
            </p:txBody>
          </p:sp>
        </p:grpSp>
        <p:sp>
          <p:nvSpPr>
            <p:cNvPr id="177" name="Nyíl: Le 176" title="Mérföldkő – hosszú nyíl">
              <a:extLst>
                <a:ext uri="{FF2B5EF4-FFF2-40B4-BE49-F238E27FC236}">
                  <a16:creationId xmlns:a16="http://schemas.microsoft.com/office/drawing/2014/main" id="{CF9C22ED-9171-4B87-8D1E-CA95F69DA240}"/>
                </a:ext>
              </a:extLst>
            </p:cNvPr>
            <p:cNvSpPr/>
            <p:nvPr/>
          </p:nvSpPr>
          <p:spPr>
            <a:xfrm>
              <a:off x="6008504" y="1832428"/>
              <a:ext cx="470255" cy="3514973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sp>
          <p:nvSpPr>
            <p:cNvPr id="178" name="Ellipszis 177" title="Mérföldkő száma">
              <a:extLst>
                <a:ext uri="{FF2B5EF4-FFF2-40B4-BE49-F238E27FC236}">
                  <a16:creationId xmlns:a16="http://schemas.microsoft.com/office/drawing/2014/main" id="{57FD3253-8DFB-461E-96B1-F96558E6CA00}"/>
                </a:ext>
              </a:extLst>
            </p:cNvPr>
            <p:cNvSpPr/>
            <p:nvPr/>
          </p:nvSpPr>
          <p:spPr>
            <a:xfrm>
              <a:off x="6095149" y="1957776"/>
              <a:ext cx="296963" cy="296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05</a:t>
              </a:r>
            </a:p>
          </p:txBody>
        </p:sp>
      </p:grpSp>
      <p:grpSp>
        <p:nvGrpSpPr>
          <p:cNvPr id="20" name="4. mérföldkő" title="4. mérföldkő">
            <a:extLst>
              <a:ext uri="{FF2B5EF4-FFF2-40B4-BE49-F238E27FC236}">
                <a16:creationId xmlns:a16="http://schemas.microsoft.com/office/drawing/2014/main" id="{89D84370-5341-48BD-9F9B-00CB7CB03B6B}"/>
              </a:ext>
            </a:extLst>
          </p:cNvPr>
          <p:cNvGrpSpPr/>
          <p:nvPr/>
        </p:nvGrpSpPr>
        <p:grpSpPr>
          <a:xfrm>
            <a:off x="3456825" y="3670065"/>
            <a:ext cx="1294784" cy="1817804"/>
            <a:chOff x="5404669" y="3621768"/>
            <a:chExt cx="1294784" cy="1817804"/>
          </a:xfrm>
        </p:grpSpPr>
        <p:sp>
          <p:nvSpPr>
            <p:cNvPr id="124" name="Nyíl: Le 123" title="Mérföldkő nyíl">
              <a:extLst>
                <a:ext uri="{FF2B5EF4-FFF2-40B4-BE49-F238E27FC236}">
                  <a16:creationId xmlns:a16="http://schemas.microsoft.com/office/drawing/2014/main" id="{20BD204F-578D-4153-A82B-23BEEA9C8632}"/>
                </a:ext>
              </a:extLst>
            </p:cNvPr>
            <p:cNvSpPr/>
            <p:nvPr/>
          </p:nvSpPr>
          <p:spPr>
            <a:xfrm>
              <a:off x="5404669" y="4392862"/>
              <a:ext cx="470255" cy="1046710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sp>
          <p:nvSpPr>
            <p:cNvPr id="125" name="Ellipszis 124" title="Mérföldkő száma">
              <a:extLst>
                <a:ext uri="{FF2B5EF4-FFF2-40B4-BE49-F238E27FC236}">
                  <a16:creationId xmlns:a16="http://schemas.microsoft.com/office/drawing/2014/main" id="{CFCC16BE-0C9C-4183-A9E3-BE650504832D}"/>
                </a:ext>
              </a:extLst>
            </p:cNvPr>
            <p:cNvSpPr/>
            <p:nvPr/>
          </p:nvSpPr>
          <p:spPr>
            <a:xfrm>
              <a:off x="5490640" y="4573412"/>
              <a:ext cx="296963" cy="296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04</a:t>
              </a:r>
            </a:p>
          </p:txBody>
        </p:sp>
        <p:grpSp>
          <p:nvGrpSpPr>
            <p:cNvPr id="126" name="Csoport 125" title="Mérföldkő szövege">
              <a:extLst>
                <a:ext uri="{FF2B5EF4-FFF2-40B4-BE49-F238E27FC236}">
                  <a16:creationId xmlns:a16="http://schemas.microsoft.com/office/drawing/2014/main" id="{30D4AD55-D74E-4057-8205-0BB7AF65D59C}"/>
                </a:ext>
              </a:extLst>
            </p:cNvPr>
            <p:cNvGrpSpPr/>
            <p:nvPr/>
          </p:nvGrpSpPr>
          <p:grpSpPr>
            <a:xfrm>
              <a:off x="5404671" y="3621768"/>
              <a:ext cx="1294782" cy="727511"/>
              <a:chOff x="2110555" y="2162177"/>
              <a:chExt cx="1294782" cy="727511"/>
            </a:xfrm>
          </p:grpSpPr>
          <p:sp>
            <p:nvSpPr>
              <p:cNvPr id="127" name="Szövegdoboz 126">
                <a:extLst>
                  <a:ext uri="{FF2B5EF4-FFF2-40B4-BE49-F238E27FC236}">
                    <a16:creationId xmlns:a16="http://schemas.microsoft.com/office/drawing/2014/main" id="{6B7D43BB-DF0D-41B0-9DCD-3549C3FB8A5F}"/>
                  </a:ext>
                </a:extLst>
              </p:cNvPr>
              <p:cNvSpPr txBox="1"/>
              <p:nvPr/>
            </p:nvSpPr>
            <p:spPr>
              <a:xfrm>
                <a:off x="2110555" y="2162177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  <p:sp>
            <p:nvSpPr>
              <p:cNvPr id="128" name="Szövegdoboz 127">
                <a:extLst>
                  <a:ext uri="{FF2B5EF4-FFF2-40B4-BE49-F238E27FC236}">
                    <a16:creationId xmlns:a16="http://schemas.microsoft.com/office/drawing/2014/main" id="{7B949DD4-F133-4914-993B-74E4AD3B4E58}"/>
                  </a:ext>
                </a:extLst>
              </p:cNvPr>
              <p:cNvSpPr txBox="1"/>
              <p:nvPr/>
            </p:nvSpPr>
            <p:spPr>
              <a:xfrm>
                <a:off x="2110555" y="2470633"/>
                <a:ext cx="129478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Tervpályázat és tervezés</a:t>
                </a:r>
              </a:p>
            </p:txBody>
          </p:sp>
          <p:sp>
            <p:nvSpPr>
              <p:cNvPr id="129" name="Szövegdoboz 128">
                <a:extLst>
                  <a:ext uri="{FF2B5EF4-FFF2-40B4-BE49-F238E27FC236}">
                    <a16:creationId xmlns:a16="http://schemas.microsoft.com/office/drawing/2014/main" id="{6D927FF9-1D2E-45C4-8E56-48722A1734B3}"/>
                  </a:ext>
                </a:extLst>
              </p:cNvPr>
              <p:cNvSpPr txBox="1"/>
              <p:nvPr/>
            </p:nvSpPr>
            <p:spPr>
              <a:xfrm>
                <a:off x="2110556" y="265395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2029</a:t>
                </a:r>
                <a:r>
                  <a:rPr lang="hu-HU" sz="1800" cap="small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</a:t>
                </a:r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2033</a:t>
                </a:r>
              </a:p>
            </p:txBody>
          </p:sp>
        </p:grpSp>
      </p:grpSp>
      <p:grpSp>
        <p:nvGrpSpPr>
          <p:cNvPr id="23" name="7. mérföldkő" title="7. mérföldkő">
            <a:extLst>
              <a:ext uri="{FF2B5EF4-FFF2-40B4-BE49-F238E27FC236}">
                <a16:creationId xmlns:a16="http://schemas.microsoft.com/office/drawing/2014/main" id="{E734DE9D-748C-4D24-88D1-98BF8F034A5D}"/>
              </a:ext>
            </a:extLst>
          </p:cNvPr>
          <p:cNvGrpSpPr/>
          <p:nvPr/>
        </p:nvGrpSpPr>
        <p:grpSpPr>
          <a:xfrm>
            <a:off x="4725202" y="1173966"/>
            <a:ext cx="1294782" cy="4264688"/>
            <a:chOff x="7304796" y="1174884"/>
            <a:chExt cx="1294782" cy="4264688"/>
          </a:xfrm>
        </p:grpSpPr>
        <p:sp>
          <p:nvSpPr>
            <p:cNvPr id="146" name="Nyíl: Le 145" title="Mérföldkő – hosszú nyíl">
              <a:extLst>
                <a:ext uri="{FF2B5EF4-FFF2-40B4-BE49-F238E27FC236}">
                  <a16:creationId xmlns:a16="http://schemas.microsoft.com/office/drawing/2014/main" id="{18B94F8E-4880-4466-95A3-0252FC10C477}"/>
                </a:ext>
              </a:extLst>
            </p:cNvPr>
            <p:cNvSpPr/>
            <p:nvPr/>
          </p:nvSpPr>
          <p:spPr>
            <a:xfrm>
              <a:off x="7304796" y="1973119"/>
              <a:ext cx="470255" cy="3466453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sp>
          <p:nvSpPr>
            <p:cNvPr id="147" name="Ellipszis 146" title="Mérföldkő száma">
              <a:extLst>
                <a:ext uri="{FF2B5EF4-FFF2-40B4-BE49-F238E27FC236}">
                  <a16:creationId xmlns:a16="http://schemas.microsoft.com/office/drawing/2014/main" id="{FE69CE1A-2C45-45CB-A60D-9AF7425960BE}"/>
                </a:ext>
              </a:extLst>
            </p:cNvPr>
            <p:cNvSpPr/>
            <p:nvPr/>
          </p:nvSpPr>
          <p:spPr>
            <a:xfrm>
              <a:off x="7391442" y="2085415"/>
              <a:ext cx="296963" cy="296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06</a:t>
              </a:r>
            </a:p>
          </p:txBody>
        </p:sp>
        <p:grpSp>
          <p:nvGrpSpPr>
            <p:cNvPr id="148" name="Csoport 147" title="Mérföldkő szövege">
              <a:extLst>
                <a:ext uri="{FF2B5EF4-FFF2-40B4-BE49-F238E27FC236}">
                  <a16:creationId xmlns:a16="http://schemas.microsoft.com/office/drawing/2014/main" id="{46767E01-F09C-4ADE-A46A-908AFB5FFB0E}"/>
                </a:ext>
              </a:extLst>
            </p:cNvPr>
            <p:cNvGrpSpPr/>
            <p:nvPr/>
          </p:nvGrpSpPr>
          <p:grpSpPr>
            <a:xfrm>
              <a:off x="7304796" y="1174884"/>
              <a:ext cx="1294782" cy="727511"/>
              <a:chOff x="2110555" y="2162177"/>
              <a:chExt cx="1294782" cy="727511"/>
            </a:xfrm>
          </p:grpSpPr>
          <p:sp>
            <p:nvSpPr>
              <p:cNvPr id="149" name="Szövegdoboz 148">
                <a:extLst>
                  <a:ext uri="{FF2B5EF4-FFF2-40B4-BE49-F238E27FC236}">
                    <a16:creationId xmlns:a16="http://schemas.microsoft.com/office/drawing/2014/main" id="{DC986DC1-84E8-47FB-8950-1039ECBFBBEF}"/>
                  </a:ext>
                </a:extLst>
              </p:cNvPr>
              <p:cNvSpPr txBox="1"/>
              <p:nvPr/>
            </p:nvSpPr>
            <p:spPr>
              <a:xfrm>
                <a:off x="2110555" y="2162177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  <p:sp>
            <p:nvSpPr>
              <p:cNvPr id="150" name="Szövegdoboz 149">
                <a:extLst>
                  <a:ext uri="{FF2B5EF4-FFF2-40B4-BE49-F238E27FC236}">
                    <a16:creationId xmlns:a16="http://schemas.microsoft.com/office/drawing/2014/main" id="{49E0D585-175D-486D-BE73-5C936EF5693D}"/>
                  </a:ext>
                </a:extLst>
              </p:cNvPr>
              <p:cNvSpPr txBox="1"/>
              <p:nvPr/>
            </p:nvSpPr>
            <p:spPr>
              <a:xfrm>
                <a:off x="2110555" y="2470633"/>
                <a:ext cx="1294782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Szent Imre Emlékév </a:t>
                </a:r>
              </a:p>
            </p:txBody>
          </p:sp>
          <p:sp>
            <p:nvSpPr>
              <p:cNvPr id="151" name="Szövegdoboz 150">
                <a:extLst>
                  <a:ext uri="{FF2B5EF4-FFF2-40B4-BE49-F238E27FC236}">
                    <a16:creationId xmlns:a16="http://schemas.microsoft.com/office/drawing/2014/main" id="{AB7484FD-5AD7-4257-834F-A126B3AE4A02}"/>
                  </a:ext>
                </a:extLst>
              </p:cNvPr>
              <p:cNvSpPr txBox="1"/>
              <p:nvPr/>
            </p:nvSpPr>
            <p:spPr>
              <a:xfrm>
                <a:off x="2110556" y="265395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2031</a:t>
                </a:r>
              </a:p>
            </p:txBody>
          </p:sp>
        </p:grpSp>
      </p:grpSp>
      <p:grpSp>
        <p:nvGrpSpPr>
          <p:cNvPr id="22" name="6. mérföldkő" title="6. mérföldkő">
            <a:extLst>
              <a:ext uri="{FF2B5EF4-FFF2-40B4-BE49-F238E27FC236}">
                <a16:creationId xmlns:a16="http://schemas.microsoft.com/office/drawing/2014/main" id="{526EC020-E59B-446A-BF89-3BA629774DB8}"/>
              </a:ext>
            </a:extLst>
          </p:cNvPr>
          <p:cNvGrpSpPr/>
          <p:nvPr/>
        </p:nvGrpSpPr>
        <p:grpSpPr>
          <a:xfrm>
            <a:off x="5981260" y="3635981"/>
            <a:ext cx="1335130" cy="1817804"/>
            <a:chOff x="6637384" y="3621768"/>
            <a:chExt cx="1335130" cy="1817804"/>
          </a:xfrm>
        </p:grpSpPr>
        <p:sp>
          <p:nvSpPr>
            <p:cNvPr id="139" name="Nyíl: Le 138" title="Mérföldkő nyíl">
              <a:extLst>
                <a:ext uri="{FF2B5EF4-FFF2-40B4-BE49-F238E27FC236}">
                  <a16:creationId xmlns:a16="http://schemas.microsoft.com/office/drawing/2014/main" id="{B8CA4769-7B86-4079-86D2-B26D742CF5FD}"/>
                </a:ext>
              </a:extLst>
            </p:cNvPr>
            <p:cNvSpPr/>
            <p:nvPr/>
          </p:nvSpPr>
          <p:spPr>
            <a:xfrm>
              <a:off x="6677730" y="4392862"/>
              <a:ext cx="470255" cy="1046710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sp>
          <p:nvSpPr>
            <p:cNvPr id="140" name="Ellipszis 139" title="Mérföldkő száma">
              <a:extLst>
                <a:ext uri="{FF2B5EF4-FFF2-40B4-BE49-F238E27FC236}">
                  <a16:creationId xmlns:a16="http://schemas.microsoft.com/office/drawing/2014/main" id="{FBC221C4-3F0A-406D-B23A-B58B1480E387}"/>
                </a:ext>
              </a:extLst>
            </p:cNvPr>
            <p:cNvSpPr/>
            <p:nvPr/>
          </p:nvSpPr>
          <p:spPr>
            <a:xfrm>
              <a:off x="6763701" y="4573412"/>
              <a:ext cx="296963" cy="296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hu-H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07</a:t>
              </a:r>
            </a:p>
          </p:txBody>
        </p:sp>
        <p:grpSp>
          <p:nvGrpSpPr>
            <p:cNvPr id="141" name="Csoport 140" title="Mérföldkő szövege">
              <a:extLst>
                <a:ext uri="{FF2B5EF4-FFF2-40B4-BE49-F238E27FC236}">
                  <a16:creationId xmlns:a16="http://schemas.microsoft.com/office/drawing/2014/main" id="{DA11B626-9DDC-4EF3-B78A-12990E1BD9AF}"/>
                </a:ext>
              </a:extLst>
            </p:cNvPr>
            <p:cNvGrpSpPr/>
            <p:nvPr/>
          </p:nvGrpSpPr>
          <p:grpSpPr>
            <a:xfrm>
              <a:off x="6637384" y="3621768"/>
              <a:ext cx="1335130" cy="770526"/>
              <a:chOff x="2070207" y="2162177"/>
              <a:chExt cx="1335130" cy="770526"/>
            </a:xfrm>
          </p:grpSpPr>
          <p:sp>
            <p:nvSpPr>
              <p:cNvPr id="142" name="Szövegdoboz 141">
                <a:extLst>
                  <a:ext uri="{FF2B5EF4-FFF2-40B4-BE49-F238E27FC236}">
                    <a16:creationId xmlns:a16="http://schemas.microsoft.com/office/drawing/2014/main" id="{C00C099A-E5BD-41FF-8EC5-D4F9E8C3CD9B}"/>
                  </a:ext>
                </a:extLst>
              </p:cNvPr>
              <p:cNvSpPr txBox="1"/>
              <p:nvPr/>
            </p:nvSpPr>
            <p:spPr>
              <a:xfrm>
                <a:off x="2110555" y="2162177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  <p:sp>
            <p:nvSpPr>
              <p:cNvPr id="143" name="Szövegdoboz 142">
                <a:extLst>
                  <a:ext uri="{FF2B5EF4-FFF2-40B4-BE49-F238E27FC236}">
                    <a16:creationId xmlns:a16="http://schemas.microsoft.com/office/drawing/2014/main" id="{87AFE461-6F01-41C3-9DDA-FCDA0E9D52CF}"/>
                  </a:ext>
                </a:extLst>
              </p:cNvPr>
              <p:cNvSpPr txBox="1"/>
              <p:nvPr/>
            </p:nvSpPr>
            <p:spPr>
              <a:xfrm>
                <a:off x="2070207" y="2426484"/>
                <a:ext cx="129478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Nemzeti Emlékhely felújításának kezdete</a:t>
                </a:r>
              </a:p>
            </p:txBody>
          </p:sp>
          <p:sp>
            <p:nvSpPr>
              <p:cNvPr id="144" name="Szövegdoboz 143">
                <a:extLst>
                  <a:ext uri="{FF2B5EF4-FFF2-40B4-BE49-F238E27FC236}">
                    <a16:creationId xmlns:a16="http://schemas.microsoft.com/office/drawing/2014/main" id="{DE439C6D-90D3-4F12-9A66-9844B582F433}"/>
                  </a:ext>
                </a:extLst>
              </p:cNvPr>
              <p:cNvSpPr txBox="1"/>
              <p:nvPr/>
            </p:nvSpPr>
            <p:spPr>
              <a:xfrm>
                <a:off x="2102450" y="2696966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2033</a:t>
                </a:r>
                <a:r>
                  <a:rPr lang="hu-HU" sz="1800" cap="small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</a:t>
                </a:r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2036</a:t>
                </a:r>
              </a:p>
            </p:txBody>
          </p:sp>
        </p:grpSp>
      </p:grpSp>
      <p:grpSp>
        <p:nvGrpSpPr>
          <p:cNvPr id="24" name="8. mérföldkő" title="8. mérföldkő">
            <a:extLst>
              <a:ext uri="{FF2B5EF4-FFF2-40B4-BE49-F238E27FC236}">
                <a16:creationId xmlns:a16="http://schemas.microsoft.com/office/drawing/2014/main" id="{81418383-0114-48F2-A559-DA8B54491A05}"/>
              </a:ext>
            </a:extLst>
          </p:cNvPr>
          <p:cNvGrpSpPr/>
          <p:nvPr/>
        </p:nvGrpSpPr>
        <p:grpSpPr>
          <a:xfrm>
            <a:off x="7963087" y="4237246"/>
            <a:ext cx="1325931" cy="1202325"/>
            <a:chOff x="7963087" y="4237246"/>
            <a:chExt cx="1325931" cy="1202325"/>
          </a:xfrm>
        </p:grpSpPr>
        <p:sp>
          <p:nvSpPr>
            <p:cNvPr id="152" name="Nyíl: Le 151" title="Rövid mérföldkő nyíl">
              <a:extLst>
                <a:ext uri="{FF2B5EF4-FFF2-40B4-BE49-F238E27FC236}">
                  <a16:creationId xmlns:a16="http://schemas.microsoft.com/office/drawing/2014/main" id="{0708E011-8521-426C-AA19-42CB1E3F2AC9}"/>
                </a:ext>
              </a:extLst>
            </p:cNvPr>
            <p:cNvSpPr/>
            <p:nvPr/>
          </p:nvSpPr>
          <p:spPr>
            <a:xfrm>
              <a:off x="7963087" y="4962367"/>
              <a:ext cx="470255" cy="47720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grpSp>
          <p:nvGrpSpPr>
            <p:cNvPr id="153" name="Csoport 152" title="Mérföldkő szövege">
              <a:extLst>
                <a:ext uri="{FF2B5EF4-FFF2-40B4-BE49-F238E27FC236}">
                  <a16:creationId xmlns:a16="http://schemas.microsoft.com/office/drawing/2014/main" id="{489A5293-C1A3-49FD-9BBD-6242517EE0BC}"/>
                </a:ext>
              </a:extLst>
            </p:cNvPr>
            <p:cNvGrpSpPr/>
            <p:nvPr/>
          </p:nvGrpSpPr>
          <p:grpSpPr>
            <a:xfrm>
              <a:off x="7982330" y="4237246"/>
              <a:ext cx="1306688" cy="707328"/>
              <a:chOff x="2110555" y="2162177"/>
              <a:chExt cx="1306688" cy="707328"/>
            </a:xfrm>
          </p:grpSpPr>
          <p:sp>
            <p:nvSpPr>
              <p:cNvPr id="154" name="Szövegdoboz 153">
                <a:extLst>
                  <a:ext uri="{FF2B5EF4-FFF2-40B4-BE49-F238E27FC236}">
                    <a16:creationId xmlns:a16="http://schemas.microsoft.com/office/drawing/2014/main" id="{83FBD260-1E39-4234-8733-585693823D97}"/>
                  </a:ext>
                </a:extLst>
              </p:cNvPr>
              <p:cNvSpPr txBox="1"/>
              <p:nvPr/>
            </p:nvSpPr>
            <p:spPr>
              <a:xfrm>
                <a:off x="2110555" y="2162177"/>
                <a:ext cx="12947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Mérföldkő</a:t>
                </a:r>
              </a:p>
            </p:txBody>
          </p:sp>
          <p:sp>
            <p:nvSpPr>
              <p:cNvPr id="155" name="Szövegdoboz 154">
                <a:extLst>
                  <a:ext uri="{FF2B5EF4-FFF2-40B4-BE49-F238E27FC236}">
                    <a16:creationId xmlns:a16="http://schemas.microsoft.com/office/drawing/2014/main" id="{B9A7AB65-D485-40CE-BB5F-C844D6BD5475}"/>
                  </a:ext>
                </a:extLst>
              </p:cNvPr>
              <p:cNvSpPr txBox="1"/>
              <p:nvPr/>
            </p:nvSpPr>
            <p:spPr>
              <a:xfrm>
                <a:off x="2110555" y="2422545"/>
                <a:ext cx="129478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Nemzeti Emlékhely Központ kialakítása</a:t>
                </a:r>
              </a:p>
            </p:txBody>
          </p:sp>
          <p:sp>
            <p:nvSpPr>
              <p:cNvPr id="156" name="Szövegdoboz 155">
                <a:extLst>
                  <a:ext uri="{FF2B5EF4-FFF2-40B4-BE49-F238E27FC236}">
                    <a16:creationId xmlns:a16="http://schemas.microsoft.com/office/drawing/2014/main" id="{EA49169E-11B8-4D26-95D1-B50BFA5F2BEA}"/>
                  </a:ext>
                </a:extLst>
              </p:cNvPr>
              <p:cNvSpPr txBox="1"/>
              <p:nvPr/>
            </p:nvSpPr>
            <p:spPr>
              <a:xfrm>
                <a:off x="2122462" y="2633768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2036</a:t>
                </a:r>
                <a:r>
                  <a:rPr lang="hu-HU" sz="1800" cap="small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–</a:t>
                </a:r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2038</a:t>
                </a:r>
              </a:p>
            </p:txBody>
          </p:sp>
        </p:grpSp>
      </p:grpSp>
      <p:grpSp>
        <p:nvGrpSpPr>
          <p:cNvPr id="25" name="9. mérföldkő" title="9. mérföldkő">
            <a:extLst>
              <a:ext uri="{FF2B5EF4-FFF2-40B4-BE49-F238E27FC236}">
                <a16:creationId xmlns:a16="http://schemas.microsoft.com/office/drawing/2014/main" id="{BFD4353A-B44E-479A-8746-8AEB860252DB}"/>
              </a:ext>
            </a:extLst>
          </p:cNvPr>
          <p:cNvGrpSpPr/>
          <p:nvPr/>
        </p:nvGrpSpPr>
        <p:grpSpPr>
          <a:xfrm>
            <a:off x="6699453" y="2502635"/>
            <a:ext cx="2997524" cy="2964862"/>
            <a:chOff x="8022826" y="2474710"/>
            <a:chExt cx="2997524" cy="2964862"/>
          </a:xfrm>
        </p:grpSpPr>
        <p:sp>
          <p:nvSpPr>
            <p:cNvPr id="168" name="Nyíl: Le 167" title="Ma – hosszú nyíl">
              <a:extLst>
                <a:ext uri="{FF2B5EF4-FFF2-40B4-BE49-F238E27FC236}">
                  <a16:creationId xmlns:a16="http://schemas.microsoft.com/office/drawing/2014/main" id="{050FE4F5-009B-4FF3-8F00-6606B1487E93}"/>
                </a:ext>
              </a:extLst>
            </p:cNvPr>
            <p:cNvSpPr/>
            <p:nvPr/>
          </p:nvSpPr>
          <p:spPr>
            <a:xfrm>
              <a:off x="10550095" y="2474710"/>
              <a:ext cx="470255" cy="2964862"/>
            </a:xfrm>
            <a:prstGeom prst="downArrow">
              <a:avLst>
                <a:gd name="adj1" fmla="val 100000"/>
                <a:gd name="adj2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u-HU" dirty="0">
                <a:latin typeface="Trebuchet MS" panose="020B0603020202020204" pitchFamily="34" charset="0"/>
              </a:endParaRPr>
            </a:p>
          </p:txBody>
        </p:sp>
        <p:grpSp>
          <p:nvGrpSpPr>
            <p:cNvPr id="7" name="Csoport 6" title="Mérföldkő szövege">
              <a:extLst>
                <a:ext uri="{FF2B5EF4-FFF2-40B4-BE49-F238E27FC236}">
                  <a16:creationId xmlns:a16="http://schemas.microsoft.com/office/drawing/2014/main" id="{2E40B69F-E4C9-4DED-888B-1050168560DD}"/>
                </a:ext>
              </a:extLst>
            </p:cNvPr>
            <p:cNvGrpSpPr/>
            <p:nvPr/>
          </p:nvGrpSpPr>
          <p:grpSpPr>
            <a:xfrm>
              <a:off x="8022826" y="2506972"/>
              <a:ext cx="2430659" cy="530053"/>
              <a:chOff x="8130764" y="2738489"/>
              <a:chExt cx="2430659" cy="530053"/>
            </a:xfrm>
          </p:grpSpPr>
          <p:sp>
            <p:nvSpPr>
              <p:cNvPr id="171" name="Szövegdoboz 170">
                <a:extLst>
                  <a:ext uri="{FF2B5EF4-FFF2-40B4-BE49-F238E27FC236}">
                    <a16:creationId xmlns:a16="http://schemas.microsoft.com/office/drawing/2014/main" id="{C6BE5CCB-4A76-4742-8A19-CAE34808F36D}"/>
                  </a:ext>
                </a:extLst>
              </p:cNvPr>
              <p:cNvSpPr txBox="1"/>
              <p:nvPr/>
            </p:nvSpPr>
            <p:spPr>
              <a:xfrm>
                <a:off x="8130764" y="2738489"/>
                <a:ext cx="243065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rtl="0"/>
                <a:r>
                  <a:rPr lang="hu-HU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Szent István Emlékév</a:t>
                </a:r>
              </a:p>
            </p:txBody>
          </p:sp>
          <p:sp>
            <p:nvSpPr>
              <p:cNvPr id="173" name="Szövegdoboz 172">
                <a:extLst>
                  <a:ext uri="{FF2B5EF4-FFF2-40B4-BE49-F238E27FC236}">
                    <a16:creationId xmlns:a16="http://schemas.microsoft.com/office/drawing/2014/main" id="{F8D4BD7B-1234-4DD0-A923-E8EC62958E91}"/>
                  </a:ext>
                </a:extLst>
              </p:cNvPr>
              <p:cNvSpPr txBox="1"/>
              <p:nvPr/>
            </p:nvSpPr>
            <p:spPr>
              <a:xfrm>
                <a:off x="9266642" y="3032805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rtl="0"/>
                <a:r>
                  <a:rPr lang="hu-HU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2038</a:t>
                </a:r>
              </a:p>
            </p:txBody>
          </p:sp>
        </p:grpSp>
        <p:grpSp>
          <p:nvGrpSpPr>
            <p:cNvPr id="9" name="Csoport 8" title="Ma – zászlóikon">
              <a:extLst>
                <a:ext uri="{FF2B5EF4-FFF2-40B4-BE49-F238E27FC236}">
                  <a16:creationId xmlns:a16="http://schemas.microsoft.com/office/drawing/2014/main" id="{E713AA15-D031-498E-B4D1-7ADA659919F7}"/>
                </a:ext>
              </a:extLst>
            </p:cNvPr>
            <p:cNvGrpSpPr/>
            <p:nvPr/>
          </p:nvGrpSpPr>
          <p:grpSpPr>
            <a:xfrm>
              <a:off x="10636741" y="2652807"/>
              <a:ext cx="296963" cy="296963"/>
              <a:chOff x="10636741" y="2652807"/>
              <a:chExt cx="296963" cy="296963"/>
            </a:xfrm>
          </p:grpSpPr>
          <p:sp>
            <p:nvSpPr>
              <p:cNvPr id="169" name="Ellipszis 168">
                <a:extLst>
                  <a:ext uri="{FF2B5EF4-FFF2-40B4-BE49-F238E27FC236}">
                    <a16:creationId xmlns:a16="http://schemas.microsoft.com/office/drawing/2014/main" id="{276ADC4C-BFA7-4416-9A82-F3146E0D12B3}"/>
                  </a:ext>
                </a:extLst>
              </p:cNvPr>
              <p:cNvSpPr/>
              <p:nvPr/>
            </p:nvSpPr>
            <p:spPr>
              <a:xfrm>
                <a:off x="10636741" y="2652807"/>
                <a:ext cx="296963" cy="29696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endParaRPr lang="hu-HU" sz="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pic>
            <p:nvPicPr>
              <p:cNvPr id="179" name="Kép 178" title="Zászlóikon">
                <a:extLst>
                  <a:ext uri="{FF2B5EF4-FFF2-40B4-BE49-F238E27FC236}">
                    <a16:creationId xmlns:a16="http://schemas.microsoft.com/office/drawing/2014/main" id="{FC771D7E-8127-4A74-9881-594D880236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710816" y="2716810"/>
                <a:ext cx="149367" cy="168956"/>
              </a:xfrm>
              <a:prstGeom prst="rect">
                <a:avLst/>
              </a:prstGeom>
            </p:spPr>
          </p:pic>
        </p:grpSp>
      </p:grp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1C02E830-2C49-0A18-A805-1A7333697C58}"/>
              </a:ext>
            </a:extLst>
          </p:cNvPr>
          <p:cNvCxnSpPr>
            <a:cxnSpLocks/>
          </p:cNvCxnSpPr>
          <p:nvPr/>
        </p:nvCxnSpPr>
        <p:spPr>
          <a:xfrm>
            <a:off x="9483572" y="5519803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E676021B-E4C7-9C38-4A51-6D910A13604C}"/>
              </a:ext>
            </a:extLst>
          </p:cNvPr>
          <p:cNvCxnSpPr>
            <a:cxnSpLocks/>
          </p:cNvCxnSpPr>
          <p:nvPr/>
        </p:nvCxnSpPr>
        <p:spPr>
          <a:xfrm>
            <a:off x="8198214" y="5519802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>
            <a:extLst>
              <a:ext uri="{FF2B5EF4-FFF2-40B4-BE49-F238E27FC236}">
                <a16:creationId xmlns:a16="http://schemas.microsoft.com/office/drawing/2014/main" id="{30E618B5-2BE5-4545-80FA-A8DD36CF3384}"/>
              </a:ext>
            </a:extLst>
          </p:cNvPr>
          <p:cNvCxnSpPr>
            <a:cxnSpLocks/>
          </p:cNvCxnSpPr>
          <p:nvPr/>
        </p:nvCxnSpPr>
        <p:spPr>
          <a:xfrm>
            <a:off x="7550823" y="5538175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27">
            <a:extLst>
              <a:ext uri="{FF2B5EF4-FFF2-40B4-BE49-F238E27FC236}">
                <a16:creationId xmlns:a16="http://schemas.microsoft.com/office/drawing/2014/main" id="{C4796115-4A96-8EA8-35E7-04958EF99064}"/>
              </a:ext>
            </a:extLst>
          </p:cNvPr>
          <p:cNvCxnSpPr>
            <a:cxnSpLocks/>
          </p:cNvCxnSpPr>
          <p:nvPr/>
        </p:nvCxnSpPr>
        <p:spPr>
          <a:xfrm>
            <a:off x="6903431" y="5512296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28">
            <a:extLst>
              <a:ext uri="{FF2B5EF4-FFF2-40B4-BE49-F238E27FC236}">
                <a16:creationId xmlns:a16="http://schemas.microsoft.com/office/drawing/2014/main" id="{AB74CEF9-1BD0-AEDC-F28F-C2DC631CE9BC}"/>
              </a:ext>
            </a:extLst>
          </p:cNvPr>
          <p:cNvCxnSpPr>
            <a:cxnSpLocks/>
          </p:cNvCxnSpPr>
          <p:nvPr/>
        </p:nvCxnSpPr>
        <p:spPr>
          <a:xfrm>
            <a:off x="5599220" y="5495043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30">
            <a:extLst>
              <a:ext uri="{FF2B5EF4-FFF2-40B4-BE49-F238E27FC236}">
                <a16:creationId xmlns:a16="http://schemas.microsoft.com/office/drawing/2014/main" id="{BF0D3B24-252C-8C2B-43EB-89C863614759}"/>
              </a:ext>
            </a:extLst>
          </p:cNvPr>
          <p:cNvCxnSpPr>
            <a:cxnSpLocks/>
          </p:cNvCxnSpPr>
          <p:nvPr/>
        </p:nvCxnSpPr>
        <p:spPr>
          <a:xfrm>
            <a:off x="4961255" y="5519801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31">
            <a:extLst>
              <a:ext uri="{FF2B5EF4-FFF2-40B4-BE49-F238E27FC236}">
                <a16:creationId xmlns:a16="http://schemas.microsoft.com/office/drawing/2014/main" id="{D6222A51-7BB6-28FF-72A6-FD195CEFEBDE}"/>
              </a:ext>
            </a:extLst>
          </p:cNvPr>
          <p:cNvCxnSpPr>
            <a:cxnSpLocks/>
          </p:cNvCxnSpPr>
          <p:nvPr/>
        </p:nvCxnSpPr>
        <p:spPr>
          <a:xfrm>
            <a:off x="4313863" y="5512295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32">
            <a:extLst>
              <a:ext uri="{FF2B5EF4-FFF2-40B4-BE49-F238E27FC236}">
                <a16:creationId xmlns:a16="http://schemas.microsoft.com/office/drawing/2014/main" id="{AE479DE2-4689-BBDE-47D4-BD2F25358FAF}"/>
              </a:ext>
            </a:extLst>
          </p:cNvPr>
          <p:cNvCxnSpPr>
            <a:cxnSpLocks/>
          </p:cNvCxnSpPr>
          <p:nvPr/>
        </p:nvCxnSpPr>
        <p:spPr>
          <a:xfrm>
            <a:off x="3009652" y="5553672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33">
            <a:extLst>
              <a:ext uri="{FF2B5EF4-FFF2-40B4-BE49-F238E27FC236}">
                <a16:creationId xmlns:a16="http://schemas.microsoft.com/office/drawing/2014/main" id="{578E05A0-29CA-E611-E0B4-491959D1BEF5}"/>
              </a:ext>
            </a:extLst>
          </p:cNvPr>
          <p:cNvCxnSpPr>
            <a:cxnSpLocks/>
          </p:cNvCxnSpPr>
          <p:nvPr/>
        </p:nvCxnSpPr>
        <p:spPr>
          <a:xfrm>
            <a:off x="2362260" y="5538175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39">
            <a:extLst>
              <a:ext uri="{FF2B5EF4-FFF2-40B4-BE49-F238E27FC236}">
                <a16:creationId xmlns:a16="http://schemas.microsoft.com/office/drawing/2014/main" id="{021EF154-DA37-A94A-2767-9476BEE2773C}"/>
              </a:ext>
            </a:extLst>
          </p:cNvPr>
          <p:cNvCxnSpPr>
            <a:cxnSpLocks/>
          </p:cNvCxnSpPr>
          <p:nvPr/>
        </p:nvCxnSpPr>
        <p:spPr>
          <a:xfrm>
            <a:off x="1714722" y="5519800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40">
            <a:extLst>
              <a:ext uri="{FF2B5EF4-FFF2-40B4-BE49-F238E27FC236}">
                <a16:creationId xmlns:a16="http://schemas.microsoft.com/office/drawing/2014/main" id="{DA9ACEE6-C633-7C21-0207-3EA5916F76E3}"/>
              </a:ext>
            </a:extLst>
          </p:cNvPr>
          <p:cNvCxnSpPr>
            <a:cxnSpLocks/>
          </p:cNvCxnSpPr>
          <p:nvPr/>
        </p:nvCxnSpPr>
        <p:spPr>
          <a:xfrm>
            <a:off x="10123405" y="5530668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41">
            <a:extLst>
              <a:ext uri="{FF2B5EF4-FFF2-40B4-BE49-F238E27FC236}">
                <a16:creationId xmlns:a16="http://schemas.microsoft.com/office/drawing/2014/main" id="{71B7485F-A0D7-4340-CA22-499085EFEA31}"/>
              </a:ext>
            </a:extLst>
          </p:cNvPr>
          <p:cNvCxnSpPr>
            <a:cxnSpLocks/>
          </p:cNvCxnSpPr>
          <p:nvPr/>
        </p:nvCxnSpPr>
        <p:spPr>
          <a:xfrm>
            <a:off x="10787783" y="5553671"/>
            <a:ext cx="0" cy="165471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zis 26" title="Mérföldkő száma">
            <a:extLst>
              <a:ext uri="{FF2B5EF4-FFF2-40B4-BE49-F238E27FC236}">
                <a16:creationId xmlns:a16="http://schemas.microsoft.com/office/drawing/2014/main" id="{28CBA17C-C7FA-3C41-F18B-B56632FDB87F}"/>
              </a:ext>
            </a:extLst>
          </p:cNvPr>
          <p:cNvSpPr/>
          <p:nvPr/>
        </p:nvSpPr>
        <p:spPr>
          <a:xfrm>
            <a:off x="8049732" y="4983364"/>
            <a:ext cx="296963" cy="29696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hu-H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08</a:t>
            </a:r>
          </a:p>
        </p:txBody>
      </p:sp>
      <p:pic>
        <p:nvPicPr>
          <p:cNvPr id="8" name="Kép 8">
            <a:extLst>
              <a:ext uri="{FF2B5EF4-FFF2-40B4-BE49-F238E27FC236}">
                <a16:creationId xmlns:a16="http://schemas.microsoft.com/office/drawing/2014/main" id="{EBE5E0A8-5EAF-EE88-0766-29E7CCB221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28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A04B-B49C-01F4-A3DB-3A9F6A6DA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0E40B9B-04F0-9BD4-E429-787AA5C31C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5C253EC6-A1D4-50DB-5C73-DFBB7EAF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1405626-6775-CBD2-0B06-471E57AEC5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6" descr="A képen kültéri, ég, fa, fekete-fehér látható&#10;&#10;Automatikusan generált leírás">
            <a:extLst>
              <a:ext uri="{FF2B5EF4-FFF2-40B4-BE49-F238E27FC236}">
                <a16:creationId xmlns:a16="http://schemas.microsoft.com/office/drawing/2014/main" id="{02E16E25-F637-4211-37E5-14D5CAC24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-406743" y="1749296"/>
            <a:ext cx="8770224" cy="3609147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 képen kültéri, felhő, épület, fa látható&#10;&#10;Automatikusan generált leírás">
            <a:extLst>
              <a:ext uri="{FF2B5EF4-FFF2-40B4-BE49-F238E27FC236}">
                <a16:creationId xmlns:a16="http://schemas.microsoft.com/office/drawing/2014/main" id="{105B2733-3D71-DB2F-B42B-E7FD1D676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 bwMode="auto">
          <a:xfrm>
            <a:off x="6837628" y="1749296"/>
            <a:ext cx="6321783" cy="3609147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B6DBD4-2478-71A7-3F30-1AB01EF24D5D}"/>
              </a:ext>
            </a:extLst>
          </p:cNvPr>
          <p:cNvSpPr txBox="1"/>
          <p:nvPr/>
        </p:nvSpPr>
        <p:spPr>
          <a:xfrm>
            <a:off x="320040" y="689982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>
                <a:latin typeface="Book Antiqua" panose="02040602050305030304" pitchFamily="18" charset="0"/>
              </a:rPr>
              <a:t>KÖTELEZETTSÉG</a:t>
            </a:r>
          </a:p>
        </p:txBody>
      </p:sp>
    </p:spTree>
    <p:extLst>
      <p:ext uri="{BB962C8B-B14F-4D97-AF65-F5344CB8AC3E}">
        <p14:creationId xmlns:p14="http://schemas.microsoft.com/office/powerpoint/2010/main" val="2869107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9FD05-A247-184D-D3BA-B6175C5F6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1ABEE9B-EAA1-7CBB-754A-537F6434DE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98017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149D0FC6-1F8D-9A1A-093B-7F5011169C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4329B42-51EB-B20F-7B64-EE9310579B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1520" y="332862"/>
            <a:ext cx="530610" cy="5534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568934-DE4C-1FC0-58ED-BDFAAA103E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4491" y="0"/>
            <a:ext cx="9079715" cy="6858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C31F32F7-3634-C9D0-4CB1-B573B2614E42}"/>
              </a:ext>
            </a:extLst>
          </p:cNvPr>
          <p:cNvSpPr/>
          <p:nvPr/>
        </p:nvSpPr>
        <p:spPr>
          <a:xfrm>
            <a:off x="6546574" y="543339"/>
            <a:ext cx="5645426" cy="5771322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330556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11FE8-DB96-2505-EA06-A4BB1E688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2FD6E8C-7C60-EB03-6B2F-5ADF97917C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53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47FCEB06-B7DB-7588-FB53-EE920268DA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D261535-B460-0688-60DB-5C770444CB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10" name="Picture 9" descr="Magyar Nemzeti Múzeum | MNM">
            <a:extLst>
              <a:ext uri="{FF2B5EF4-FFF2-40B4-BE49-F238E27FC236}">
                <a16:creationId xmlns:a16="http://schemas.microsoft.com/office/drawing/2014/main" id="{60398700-8FE0-D663-8DAC-365F4FE8E4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284" t="28744" r="28656" b="26811"/>
          <a:stretch>
            <a:fillRect/>
          </a:stretch>
        </p:blipFill>
        <p:spPr>
          <a:xfrm>
            <a:off x="2608674" y="1058871"/>
            <a:ext cx="2776170" cy="144026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EC402-B6D9-1AF6-3A47-D38350F95AD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57156" y="2598531"/>
            <a:ext cx="5842000" cy="3323899"/>
          </a:xfrm>
          <a:prstGeom prst="rect">
            <a:avLst/>
          </a:prstGeom>
        </p:spPr>
      </p:pic>
      <p:pic>
        <p:nvPicPr>
          <p:cNvPr id="13" name="Picture 12" descr="Mátyás-templom Jegyvásárlás – Budavári Nagyboldogasszony-templom">
            <a:extLst>
              <a:ext uri="{FF2B5EF4-FFF2-40B4-BE49-F238E27FC236}">
                <a16:creationId xmlns:a16="http://schemas.microsoft.com/office/drawing/2014/main" id="{85F6E470-242A-F0BA-2879-E40410C0C9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72885" y="-603822"/>
            <a:ext cx="3806176" cy="38061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815ECF-492B-F31F-17A0-6FF69F14E14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573" y="1068810"/>
            <a:ext cx="7272525" cy="485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499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5458C8-8ABF-02B8-E01D-15C502A73842}"/>
              </a:ext>
            </a:extLst>
          </p:cNvPr>
          <p:cNvSpPr txBox="1"/>
          <p:nvPr/>
        </p:nvSpPr>
        <p:spPr>
          <a:xfrm>
            <a:off x="4646613" y="0"/>
            <a:ext cx="4052887" cy="64633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b="1" i="1">
                <a:latin typeface="+mn-lt"/>
              </a:rPr>
              <a:t>Civitas:</a:t>
            </a:r>
            <a:endParaRPr lang="en-HU" b="1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solidFill>
                  <a:srgbClr val="FF0000"/>
                </a:solidFill>
                <a:latin typeface="+mn-lt"/>
              </a:rPr>
              <a:t>Szűz Mária-prépostság</a:t>
            </a:r>
            <a:endParaRPr lang="en-HU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solidFill>
                  <a:srgbClr val="FF0000"/>
                </a:solidFill>
                <a:latin typeface="+mn-lt"/>
              </a:rPr>
              <a:t>Szent Péter-plébániatemplom</a:t>
            </a:r>
            <a:endParaRPr lang="en-HU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solidFill>
                  <a:srgbClr val="FF0000"/>
                </a:solidFill>
                <a:latin typeface="+mn-lt"/>
              </a:rPr>
              <a:t>Szent Kereszt-plébániatemplom</a:t>
            </a:r>
            <a:endParaRPr lang="en-HU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solidFill>
                  <a:srgbClr val="FF0000"/>
                </a:solidFill>
                <a:latin typeface="+mn-lt"/>
              </a:rPr>
              <a:t>Szent Imre-plébániatemplom</a:t>
            </a:r>
            <a:endParaRPr lang="en-HU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Jakab-templom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solidFill>
                  <a:srgbClr val="FF0000"/>
                </a:solidFill>
                <a:latin typeface="+mn-lt"/>
              </a:rPr>
              <a:t>Szent Anna-kápolna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Bertalan-templom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Antal vendégház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Prépostsági iskola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>
                <a:latin typeface="+mn-lt"/>
              </a:rPr>
              <a:t>Zsidó imaház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b="1" i="1">
                <a:latin typeface="+mn-lt"/>
              </a:rPr>
              <a:t>Civitas Exterior:</a:t>
            </a:r>
            <a:endParaRPr lang="en-HU" b="1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Miklós-prépostság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Domonkos-plébániatemplom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Borbála-templom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Szűz Mária- és a Szent István király-kápolna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Ferenc ferences-kolostor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Margit templom és domonkos kolostor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Szűz Mária domonkos apácakolostor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U">
              <a:latin typeface="+mn-lt"/>
            </a:endParaRPr>
          </a:p>
        </p:txBody>
      </p:sp>
      <p:pic>
        <p:nvPicPr>
          <p:cNvPr id="45058" name="Picture 3">
            <a:extLst>
              <a:ext uri="{FF2B5EF4-FFF2-40B4-BE49-F238E27FC236}">
                <a16:creationId xmlns:a16="http://schemas.microsoft.com/office/drawing/2014/main" id="{98443DF7-3DE2-12DC-BDE1-443605AF0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54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ff-page Connector 2">
            <a:extLst>
              <a:ext uri="{FF2B5EF4-FFF2-40B4-BE49-F238E27FC236}">
                <a16:creationId xmlns:a16="http://schemas.microsoft.com/office/drawing/2014/main" id="{38850C1C-8C1B-AD09-7E9F-301B71B73CB4}"/>
              </a:ext>
            </a:extLst>
          </p:cNvPr>
          <p:cNvSpPr/>
          <p:nvPr/>
        </p:nvSpPr>
        <p:spPr>
          <a:xfrm>
            <a:off x="0" y="0"/>
            <a:ext cx="1363663" cy="1528763"/>
          </a:xfrm>
          <a:prstGeom prst="flowChartOffpage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>
                <a:latin typeface="Garamond" panose="02020404030301010803" pitchFamily="18" charset="0"/>
              </a:rPr>
              <a:t>Egyházi topográfia</a:t>
            </a:r>
            <a:endParaRPr lang="en-H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E7F8A6-A2A6-EFFA-DCC9-F97AA8A696D5}"/>
              </a:ext>
            </a:extLst>
          </p:cNvPr>
          <p:cNvSpPr txBox="1"/>
          <p:nvPr/>
        </p:nvSpPr>
        <p:spPr>
          <a:xfrm>
            <a:off x="8699500" y="0"/>
            <a:ext cx="3779838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b="1" i="1">
                <a:latin typeface="+mn-lt"/>
              </a:rPr>
              <a:t>Nyugati szárazulat (Sziget):</a:t>
            </a:r>
            <a:endParaRPr lang="en-HU" b="1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Mihály-templom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solidFill>
                  <a:srgbClr val="FF0000"/>
                </a:solidFill>
                <a:latin typeface="+mn-lt"/>
              </a:rPr>
              <a:t>Johannita konvent</a:t>
            </a:r>
            <a:endParaRPr lang="en-HU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Ágoston-rendi remeték kolostora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Márk-kolostor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b="1" i="1">
                <a:latin typeface="+mn-lt"/>
              </a:rPr>
              <a:t>Ingovány:</a:t>
            </a:r>
            <a:endParaRPr lang="en-HU" b="1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Kozma és Damján-plébániatemplom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Erzsébet-plébániatemplom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>
                <a:latin typeface="+mn-lt"/>
              </a:rPr>
              <a:t> </a:t>
            </a:r>
            <a:r>
              <a:rPr lang="en-HU" b="1" i="1">
                <a:latin typeface="+mn-lt"/>
              </a:rPr>
              <a:t>Nova Villa:</a:t>
            </a:r>
            <a:endParaRPr lang="en-HU" b="1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U" i="1">
                <a:latin typeface="+mn-lt"/>
              </a:rPr>
              <a:t>Szent Márton-templom</a:t>
            </a:r>
            <a:endParaRPr lang="en-HU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U">
              <a:latin typeface="+mn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EC8B222-8B58-40C1-13AE-F29CB445D6A8}"/>
              </a:ext>
            </a:extLst>
          </p:cNvPr>
          <p:cNvSpPr/>
          <p:nvPr/>
        </p:nvSpPr>
        <p:spPr>
          <a:xfrm>
            <a:off x="8820150" y="3609975"/>
            <a:ext cx="3930650" cy="3657600"/>
          </a:xfrm>
          <a:prstGeom prst="ellipse">
            <a:avLst/>
          </a:prstGeom>
          <a:blipFill>
            <a:blip r:embed="rId6" cstate="screen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3BCE23-0695-9030-040A-232BC8452829}"/>
              </a:ext>
            </a:extLst>
          </p:cNvPr>
          <p:cNvSpPr/>
          <p:nvPr/>
        </p:nvSpPr>
        <p:spPr>
          <a:xfrm>
            <a:off x="-779463" y="3970338"/>
            <a:ext cx="3411538" cy="3297237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CAE1C-B735-73A9-916A-2C6610547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81FB4DBC-8A05-2033-8FBD-AA9B1ACEB5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18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71DF997-52EB-1A39-DCAF-F324A900B7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CAF56211-74F3-F477-B51A-797F26DE1D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 descr="Székesfehérvár Városportál - Megnyitott Székesfehérváron a Koronázó Bazilika  Nemzeti Emlékhely Látogatóközpont">
            <a:extLst>
              <a:ext uri="{FF2B5EF4-FFF2-40B4-BE49-F238E27FC236}">
                <a16:creationId xmlns:a16="http://schemas.microsoft.com/office/drawing/2014/main" id="{546EF7B2-04A5-F29C-4027-BC9EB7F0A9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820" y="1060037"/>
            <a:ext cx="3565056" cy="2368963"/>
          </a:xfrm>
          <a:prstGeom prst="rect">
            <a:avLst/>
          </a:prstGeom>
        </p:spPr>
      </p:pic>
      <p:pic>
        <p:nvPicPr>
          <p:cNvPr id="4" name="Picture 3" descr="Solium Regni – Kiállítás és kőtár">
            <a:extLst>
              <a:ext uri="{FF2B5EF4-FFF2-40B4-BE49-F238E27FC236}">
                <a16:creationId xmlns:a16="http://schemas.microsoft.com/office/drawing/2014/main" id="{79C57D95-A692-7B62-ED89-B7C0E971EA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" y="3639339"/>
            <a:ext cx="3582836" cy="24042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E5964B-9711-A271-0D5C-5CA94CB1DC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4678" y="1058871"/>
            <a:ext cx="7478727" cy="49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068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727D92-B01D-0C5F-4515-2AC25F3D0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1983F70-F0E0-2A1E-661F-79BD156DBE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40C985AC-CBF2-58F1-44C4-988DE65D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 dirty="0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60BB8AE-5F90-B537-189E-76DD3E4624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 descr="Kedves Látogatóink! Az alábbiakban a Szent István Király Múzeum kiállítóhelyeinek 2018. október 20-23.-i ünnepi nyitvatartási rendjét olvashatják el: Október 20., szombat: Középkori Romkert – Nemzeti Emlékhely (Székesfehérvár, Koronázó tér 1.): nyitva 9-17">
            <a:extLst>
              <a:ext uri="{FF2B5EF4-FFF2-40B4-BE49-F238E27FC236}">
                <a16:creationId xmlns:a16="http://schemas.microsoft.com/office/drawing/2014/main" id="{A5393254-ED15-5E76-E49B-1026FE333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46539" y="1573137"/>
            <a:ext cx="6327228" cy="420334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CAD9A60-5AFC-4B36-255D-88E2C2691A32}"/>
                  </a:ext>
                </a:extLst>
              </p14:cNvPr>
              <p14:cNvContentPartPr/>
              <p14:nvPr/>
            </p14:nvContentPartPr>
            <p14:xfrm>
              <a:off x="10056588" y="2043877"/>
              <a:ext cx="360" cy="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CAD9A60-5AFC-4B36-255D-88E2C2691A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47948" y="2035237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17" descr="A Koronázási palást - Jelenleg nem látogatható | MNM">
            <a:extLst>
              <a:ext uri="{FF2B5EF4-FFF2-40B4-BE49-F238E27FC236}">
                <a16:creationId xmlns:a16="http://schemas.microsoft.com/office/drawing/2014/main" id="{07633C31-FB13-BF91-42B2-A62A2BC22B7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1497" y="1573138"/>
            <a:ext cx="7472604" cy="420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485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Участники воссоздания">
            <a:extLst>
              <a:ext uri="{FF2B5EF4-FFF2-40B4-BE49-F238E27FC236}">
                <a16:creationId xmlns:a16="http://schemas.microsoft.com/office/drawing/2014/main" id="{B9A1AF2A-B1B4-EC1C-C8A2-CA62BC438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5283" y="3387508"/>
            <a:ext cx="5187803" cy="290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Разрушение">
            <a:extLst>
              <a:ext uri="{FF2B5EF4-FFF2-40B4-BE49-F238E27FC236}">
                <a16:creationId xmlns:a16="http://schemas.microsoft.com/office/drawing/2014/main" id="{F19B7622-5612-62FD-F79B-ABF4A1B3A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5283" y="405696"/>
            <a:ext cx="5337255" cy="269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ép 8">
            <a:extLst>
              <a:ext uri="{FF2B5EF4-FFF2-40B4-BE49-F238E27FC236}">
                <a16:creationId xmlns:a16="http://schemas.microsoft.com/office/drawing/2014/main" id="{54A948A8-D772-EF20-5281-D7AD0C45B6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EADE727B-5062-EE19-96AF-6594EF227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90886" y="983228"/>
            <a:ext cx="8301112" cy="5874772"/>
          </a:xfrm>
          <a:custGeom>
            <a:avLst/>
            <a:gdLst/>
            <a:ahLst/>
            <a:cxnLst/>
            <a:rect l="l" t="t" r="r" b="b"/>
            <a:pathLst>
              <a:path w="8301112" h="5874772">
                <a:moveTo>
                  <a:pt x="3607511" y="0"/>
                </a:moveTo>
                <a:cubicBezTo>
                  <a:pt x="3607511" y="0"/>
                  <a:pt x="3607511" y="0"/>
                  <a:pt x="8106431" y="0"/>
                </a:cubicBezTo>
                <a:lnTo>
                  <a:pt x="8301112" y="0"/>
                </a:lnTo>
                <a:lnTo>
                  <a:pt x="8301112" y="5874772"/>
                </a:lnTo>
                <a:lnTo>
                  <a:pt x="27685" y="5874772"/>
                </a:lnTo>
                <a:lnTo>
                  <a:pt x="24376" y="5862584"/>
                </a:lnTo>
                <a:cubicBezTo>
                  <a:pt x="-24375" y="5631005"/>
                  <a:pt x="0" y="5362863"/>
                  <a:pt x="97502" y="5167850"/>
                </a:cubicBezTo>
                <a:cubicBezTo>
                  <a:pt x="97502" y="5167850"/>
                  <a:pt x="97502" y="5167850"/>
                  <a:pt x="2827510" y="438782"/>
                </a:cubicBezTo>
                <a:cubicBezTo>
                  <a:pt x="2973760" y="195014"/>
                  <a:pt x="3331265" y="0"/>
                  <a:pt x="360751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D303C5D9-C290-7A33-4669-F8847BB927AD}"/>
              </a:ext>
            </a:extLst>
          </p:cNvPr>
          <p:cNvSpPr txBox="1"/>
          <p:nvPr/>
        </p:nvSpPr>
        <p:spPr>
          <a:xfrm>
            <a:off x="8217298" y="6292678"/>
            <a:ext cx="386841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cap="small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Megváltó Krisztus Székesegyház, Moszkva</a:t>
            </a:r>
          </a:p>
          <a:p>
            <a:r>
              <a:rPr lang="az-Cyrl-AZ" sz="1200" b="0" i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Кафедральный Соборный храм Христа Спасителя</a:t>
            </a:r>
            <a:endParaRPr lang="hu-HU" sz="1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1817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2EBECE69-558D-997C-860D-223D59A25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215AE06A-78BC-5309-9F5A-EC55A0104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 bwMode="auto">
          <a:xfrm>
            <a:off x="5916093" y="4543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  <a:noFill/>
          <a:ln>
            <a:solidFill>
              <a:srgbClr val="40404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16F20957-6A2A-AF31-5560-3F9B956D4421}"/>
              </a:ext>
            </a:extLst>
          </p:cNvPr>
          <p:cNvSpPr txBox="1"/>
          <p:nvPr/>
        </p:nvSpPr>
        <p:spPr>
          <a:xfrm>
            <a:off x="9480550" y="6341011"/>
            <a:ext cx="271145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hu-HU" cap="small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Drezda, Németország</a:t>
            </a:r>
            <a:endParaRPr lang="en-US" dirty="0">
              <a:solidFill>
                <a:srgbClr val="FFFF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5835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Notre Dame Rose Window">
            <a:extLst>
              <a:ext uri="{FF2B5EF4-FFF2-40B4-BE49-F238E27FC236}">
                <a16:creationId xmlns:a16="http://schemas.microsoft.com/office/drawing/2014/main" id="{05922912-8A63-6B89-9382-F1529D6EB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66504" y="10"/>
            <a:ext cx="8025495" cy="30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Notre Dame Burned Timbers">
            <a:extLst>
              <a:ext uri="{FF2B5EF4-FFF2-40B4-BE49-F238E27FC236}">
                <a16:creationId xmlns:a16="http://schemas.microsoft.com/office/drawing/2014/main" id="{FA6B5A9D-F45B-BD4B-AB1A-8F9CF1755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20" y="3790950"/>
            <a:ext cx="8305780" cy="306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5052BCA-468F-CDF1-510E-4CB29D7F5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Notre Dame Ceiling Holes">
            <a:extLst>
              <a:ext uri="{FF2B5EF4-FFF2-40B4-BE49-F238E27FC236}">
                <a16:creationId xmlns:a16="http://schemas.microsoft.com/office/drawing/2014/main" id="{EB96F6F6-71B8-B85A-3D6A-C7ACC399C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/europe - a building on fire with smoke and flames">
            <a:extLst>
              <a:ext uri="{FF2B5EF4-FFF2-40B4-BE49-F238E27FC236}">
                <a16:creationId xmlns:a16="http://schemas.microsoft.com/office/drawing/2014/main" id="{9968FC62-FE4B-3F5E-1CC4-7ABA47CD0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AE668777-0E9E-3B50-F521-59E786CB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 bwMode="auto">
          <a:xfrm>
            <a:off x="11063560" y="75314"/>
            <a:ext cx="900000" cy="90000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441EBD33-3239-7D22-F9F5-CA109B42CA76}"/>
              </a:ext>
            </a:extLst>
          </p:cNvPr>
          <p:cNvSpPr txBox="1"/>
          <p:nvPr/>
        </p:nvSpPr>
        <p:spPr>
          <a:xfrm>
            <a:off x="8376560" y="6288727"/>
            <a:ext cx="373697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Cathédrale Notre-Dame de Paris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1467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73447-7B81-C5D1-1B6C-777386F09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D1F4EA0-0757-10DC-A476-36F0D255D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17" y="18171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53D03D2D-0F9F-7B14-34FE-67311A55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797FB0FD-2115-2FF7-BED4-F9828278AE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 descr="NHP - Nemzeti Hauszmann Program">
            <a:extLst>
              <a:ext uri="{FF2B5EF4-FFF2-40B4-BE49-F238E27FC236}">
                <a16:creationId xmlns:a16="http://schemas.microsoft.com/office/drawing/2014/main" id="{505C0F2F-A44A-2F53-34F8-B035B8C11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128" y="3847254"/>
            <a:ext cx="5253460" cy="2955071"/>
          </a:xfrm>
          <a:prstGeom prst="rect">
            <a:avLst/>
          </a:prstGeom>
        </p:spPr>
      </p:pic>
      <p:pic>
        <p:nvPicPr>
          <p:cNvPr id="5" name="Picture 4" descr="Már alig várjuk, hogy újra régi fényében tündökölhessen a Budavári Palota  déli összekötő szárnya. A rekonstrukció során a déli oldalon a teljes  homlokzatot újjáépítjük, az Oroszlános udvar felőli északi homlokzatot  pedig felújítjuk,">
            <a:extLst>
              <a:ext uri="{FF2B5EF4-FFF2-40B4-BE49-F238E27FC236}">
                <a16:creationId xmlns:a16="http://schemas.microsoft.com/office/drawing/2014/main" id="{BF7CEA5C-6B70-2B54-5687-E1C3AE43D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159" y="276627"/>
            <a:ext cx="5048162" cy="504816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8" name="Szövegdoboz 3">
            <a:extLst>
              <a:ext uri="{FF2B5EF4-FFF2-40B4-BE49-F238E27FC236}">
                <a16:creationId xmlns:a16="http://schemas.microsoft.com/office/drawing/2014/main" id="{B1822AB7-FDA2-C59B-FD1D-516EEEF727E5}"/>
              </a:ext>
            </a:extLst>
          </p:cNvPr>
          <p:cNvSpPr txBox="1"/>
          <p:nvPr/>
        </p:nvSpPr>
        <p:spPr>
          <a:xfrm>
            <a:off x="519890" y="5710313"/>
            <a:ext cx="373697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Nemzeti</a:t>
            </a:r>
            <a:r>
              <a:rPr kumimoji="0" lang="en-US" sz="1800" b="0" i="0" u="none" strike="noStrike" kern="1200" cap="small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200" cap="small" spc="0" normalizeH="0" baseline="0" noProof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Hauszmann</a:t>
            </a:r>
            <a:r>
              <a:rPr kumimoji="0" lang="en-US" sz="1800" b="0" i="0" u="none" strike="noStrike" kern="1200" cap="small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Program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Vissza a jövőbe - Ferkai András">
            <a:extLst>
              <a:ext uri="{FF2B5EF4-FFF2-40B4-BE49-F238E27FC236}">
                <a16:creationId xmlns:a16="http://schemas.microsoft.com/office/drawing/2014/main" id="{8D6DE705-854D-88EE-12D1-3F238D5ED78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1128" y="252707"/>
            <a:ext cx="5253460" cy="352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856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EBD55-1F2F-B19F-1CA0-DAF8767B3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DFB5DCD-C976-E4AC-0FC8-9A7AAEB080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945E2B3A-B7A5-2CD9-1D65-B0A5C7676E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B6FF6D70-90C1-6820-32F1-2D995DF9AA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60D4D1-8D83-41A5-E899-1237315499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782" y="1036361"/>
            <a:ext cx="7305769" cy="4785278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7FC841-E013-1222-EB67-57B442CC2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670567"/>
              </p:ext>
            </p:extLst>
          </p:nvPr>
        </p:nvGraphicFramePr>
        <p:xfrm>
          <a:off x="7506672" y="1058871"/>
          <a:ext cx="4285643" cy="480934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4285643">
                  <a:extLst>
                    <a:ext uri="{9D8B030D-6E8A-4147-A177-3AD203B41FA5}">
                      <a16:colId xmlns:a16="http://schemas.microsoft.com/office/drawing/2014/main" val="2031472582"/>
                    </a:ext>
                  </a:extLst>
                </a:gridCol>
              </a:tblGrid>
              <a:tr h="27860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AutoNum type="romanUcPeriod"/>
                        <a:tabLst/>
                        <a:defRPr/>
                      </a:pPr>
                      <a:r>
                        <a:rPr lang="hu-HU" altLang="en-HU" sz="1200" b="1"/>
                        <a:t>s</a:t>
                      </a:r>
                      <a:r>
                        <a:rPr kumimoji="0" lang="hu-HU" altLang="en-HU" sz="1200" b="1" u="none" strike="noStrike" cap="none" normalizeH="0" baseline="0">
                          <a:ln>
                            <a:noFill/>
                          </a:ln>
                          <a:effectLst/>
                        </a:rPr>
                        <a:t>zakaszban elvégzendő vizsgálatok</a:t>
                      </a:r>
                      <a:endParaRPr kumimoji="0" lang="hu-HU" altLang="en-HU" sz="1200" b="1" i="0" u="none" strike="noStrike" cap="none" normalizeH="0" baseline="0">
                        <a:ln>
                          <a:noFill/>
                        </a:ln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1476381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Ingatlan és tulajdonjogi helyzet feltárása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0956655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Fejlesztési terület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858590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Telekalakítási lehetőségek vizsgálata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3223086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Építési jogszabályi környezet vizsgálata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3385682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Épület felmérések 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8970210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Épületdiagnosztikai kutatások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4680907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Régészeti kutatások és falkutatások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014862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Restaurátor kutatás és szakvélemény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930459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Történeti és művészettörténeti kutatások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5468570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Elméleti rekonstrukciós kutatás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3493014"/>
                  </a:ext>
                </a:extLst>
              </a:tr>
              <a:tr h="381820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Építéstörténeti tudományos dokumentáció és értékleltár és falkutatás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700541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Tartószerkezeti szakvélemény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5413242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Faanyagvédelmi szakvélemény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0758673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Talajvizsgálati jelentés és </a:t>
                      </a:r>
                      <a:r>
                        <a:rPr lang="hu-HU" sz="1200" err="1">
                          <a:effectLst/>
                        </a:rPr>
                        <a:t>geotechnikai</a:t>
                      </a:r>
                      <a:r>
                        <a:rPr lang="hu-HU" sz="1200">
                          <a:effectLst/>
                        </a:rPr>
                        <a:t> javaslatok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0340834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Építészeti előkészítő vizsgálat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6024502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Közlekedési és forgalomtechnikai vizsgálat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5860587"/>
                  </a:ext>
                </a:extLst>
              </a:tr>
              <a:tr h="381820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Épületek gépészeti, elektromos rendszereinek a vizsgálata, Közmű vizsgálat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7993270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Közmű vizsgálat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277889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Tájépítészeti és urbanisztikai előkészítő vizsgálatok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309804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Kiállítás, múzeumtechnológiai előkészítő vizsgálat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8608612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>
                          <a:effectLst/>
                        </a:rPr>
                        <a:t>Fenntarthatóság, </a:t>
                      </a:r>
                      <a:r>
                        <a:rPr lang="hu-HU" sz="1200" err="1">
                          <a:effectLst/>
                        </a:rPr>
                        <a:t>reziliencia</a:t>
                      </a:r>
                      <a:r>
                        <a:rPr lang="hu-HU" sz="1200">
                          <a:effectLst/>
                        </a:rPr>
                        <a:t> vizsgálat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2431313"/>
                  </a:ext>
                </a:extLst>
              </a:tr>
              <a:tr h="187152"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hu-HU" sz="1200" err="1">
                          <a:effectLst/>
                        </a:rPr>
                        <a:t>Üzemeltethetőségi</a:t>
                      </a:r>
                      <a:r>
                        <a:rPr lang="hu-HU" sz="1200">
                          <a:effectLst/>
                        </a:rPr>
                        <a:t> előkészítő vizsgálat</a:t>
                      </a:r>
                      <a:endParaRPr lang="en-HU" sz="12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320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3883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B07A3-C634-F75F-7055-8E1CB277F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999C006-420C-B110-4DDC-CF2DDD7151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17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0E7E8E13-BFF0-3D0A-2190-234CE087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D6A166A-DA40-87C7-A39E-F46BD498B1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A167A6-C05F-E5CA-E6A8-FEBE897E3419}"/>
              </a:ext>
            </a:extLst>
          </p:cNvPr>
          <p:cNvSpPr txBox="1"/>
          <p:nvPr/>
        </p:nvSpPr>
        <p:spPr>
          <a:xfrm>
            <a:off x="4658138" y="1474619"/>
            <a:ext cx="6135756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buNone/>
            </a:pPr>
            <a:r>
              <a:rPr lang="en-HU" sz="3200" dirty="0">
                <a:latin typeface="Book Antiqua" panose="02040602050305030304" pitchFamily="18" charset="0"/>
              </a:rPr>
              <a:t>A </a:t>
            </a:r>
            <a:r>
              <a:rPr lang="en-HU" dirty="0">
                <a:latin typeface="Book Antiqua" panose="02040602050305030304" pitchFamily="18" charset="0"/>
              </a:rPr>
              <a:t>szinte naponta adódó műemléki munkálatok, a műemlékvédelem folyómunkái mellett – amelyek sokszor</a:t>
            </a:r>
          </a:p>
          <a:p>
            <a:pPr marR="0">
              <a:buNone/>
            </a:pPr>
            <a:r>
              <a:rPr lang="en-HU" dirty="0">
                <a:latin typeface="Book Antiqua" panose="02040602050305030304" pitchFamily="18" charset="0"/>
              </a:rPr>
              <a:t>elõre nem látható módon s majdnem mindig halasztást nem tűrve jelentkeznek – </a:t>
            </a:r>
            <a:r>
              <a:rPr lang="en-HU" b="1" dirty="0">
                <a:latin typeface="Book Antiqua" panose="02040602050305030304" pitchFamily="18" charset="0"/>
              </a:rPr>
              <a:t>a nagyobb szabású munkák több évre elõirányzott, átgondolt program szerint folynak. Kisebb-nagyobb évkörök keretében néhány, egymással kor- és stílusbeli, topográfiai stb. szempontok alapján összefüggõ, kiemelkedõ munkát helyezünk az élre.</a:t>
            </a:r>
            <a:r>
              <a:rPr lang="en-HU" dirty="0">
                <a:latin typeface="Book Antiqua" panose="02040602050305030304" pitchFamily="18" charset="0"/>
              </a:rPr>
              <a:t> Így kerültek egy ciklusba az esztergomi és a székesfehérvári ásatások, a veszprémi Gizella-kápolna helyreállítása; ez utóbbi, valamint a jáki apátsági és a veleméri templom, továbbá a feldebrõi altemplom falképeinek restaurálása, a pécsi és a szombathelyi ókeresztény feltárások ...</a:t>
            </a:r>
          </a:p>
        </p:txBody>
      </p:sp>
      <p:pic>
        <p:nvPicPr>
          <p:cNvPr id="6" name="Picture 5" descr="Artmagazin ›">
            <a:extLst>
              <a:ext uri="{FF2B5EF4-FFF2-40B4-BE49-F238E27FC236}">
                <a16:creationId xmlns:a16="http://schemas.microsoft.com/office/drawing/2014/main" id="{F0D52346-6650-D0C2-FAB0-6A654EF34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994" y="1621700"/>
            <a:ext cx="2485878" cy="3614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3983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7EB12-3378-E694-8696-F502AE399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FA8D67B-87D6-C3EF-4FE0-A84A472AE8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221BF43B-ECF8-8662-04DC-5433ACE8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EDCB8D3-65BA-9E5D-35DA-6E67B5C224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C7371C-8402-A8E9-19CF-7248AE804706}"/>
              </a:ext>
            </a:extLst>
          </p:cNvPr>
          <p:cNvSpPr txBox="1"/>
          <p:nvPr/>
        </p:nvSpPr>
        <p:spPr>
          <a:xfrm>
            <a:off x="320040" y="689982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>
                <a:latin typeface="Book Antiqua" panose="02040602050305030304" pitchFamily="18" charset="0"/>
              </a:rPr>
              <a:t>LEHETŐSÉG</a:t>
            </a:r>
          </a:p>
        </p:txBody>
      </p:sp>
      <p:pic>
        <p:nvPicPr>
          <p:cNvPr id="4" name="Kép 5" descr="A képen szöveg, kollázs, művészet, panoráma látható&#10;&#10;Automatikusan generált leírás">
            <a:extLst>
              <a:ext uri="{FF2B5EF4-FFF2-40B4-BE49-F238E27FC236}">
                <a16:creationId xmlns:a16="http://schemas.microsoft.com/office/drawing/2014/main" id="{9C5E01CC-6EC2-CCEF-BFB0-F5EBBF42C2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5" y="1439863"/>
            <a:ext cx="1219061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734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58A3C-9081-0083-4A8C-4A4FF930E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82A5C90-8135-4126-AFC8-B9B058B86E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544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48075573-E974-0123-9DF7-EEA9AB237F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CC4FAB4-3A2F-2202-E034-CD3F5A088C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 descr="A Wawel Krakkó szívében: nyitva tartás, belépő és infók">
            <a:extLst>
              <a:ext uri="{FF2B5EF4-FFF2-40B4-BE49-F238E27FC236}">
                <a16:creationId xmlns:a16="http://schemas.microsoft.com/office/drawing/2014/main" id="{7E75449D-FDA4-77A5-3A9C-E1119528A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1102"/>
            <a:ext cx="6308036" cy="3888762"/>
          </a:xfrm>
          <a:prstGeom prst="rect">
            <a:avLst/>
          </a:prstGeom>
        </p:spPr>
      </p:pic>
      <p:pic>
        <p:nvPicPr>
          <p:cNvPr id="4" name="Picture 3" descr="Wawel székesegyház a Wawel-dombon Krakkóban, Lengyelország Stockfotó 375219688 | Shutterstock">
            <a:extLst>
              <a:ext uri="{FF2B5EF4-FFF2-40B4-BE49-F238E27FC236}">
                <a16:creationId xmlns:a16="http://schemas.microsoft.com/office/drawing/2014/main" id="{8FF1CDCD-5834-2C9F-7190-203C2569E1B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0502" y="1301102"/>
            <a:ext cx="5880042" cy="3888762"/>
          </a:xfrm>
          <a:prstGeom prst="rect">
            <a:avLst/>
          </a:prstGeom>
        </p:spPr>
      </p:pic>
      <p:sp>
        <p:nvSpPr>
          <p:cNvPr id="5" name="Szövegdoboz 3">
            <a:extLst>
              <a:ext uri="{FF2B5EF4-FFF2-40B4-BE49-F238E27FC236}">
                <a16:creationId xmlns:a16="http://schemas.microsoft.com/office/drawing/2014/main" id="{076BA5B3-C8AD-E93C-CA7A-3E839CBD4E3D}"/>
              </a:ext>
            </a:extLst>
          </p:cNvPr>
          <p:cNvSpPr txBox="1"/>
          <p:nvPr/>
        </p:nvSpPr>
        <p:spPr>
          <a:xfrm>
            <a:off x="7589132" y="5511484"/>
            <a:ext cx="373697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Krakkó</a:t>
            </a:r>
            <a:r>
              <a:rPr kumimoji="0" lang="en-US" sz="1800" b="0" i="0" u="none" strike="noStrike" kern="1200" cap="small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Wawel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8135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93227-E4A8-15B4-E95B-4B6225009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442D111-8C23-2701-3E9C-6038D8FAB7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6ACE50AC-517F-9555-B176-F84592409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1279BEE1-7A67-9178-3854-C2FDEF7D4E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6" name="Picture 5" descr="Why is Reims called Reims?">
            <a:extLst>
              <a:ext uri="{FF2B5EF4-FFF2-40B4-BE49-F238E27FC236}">
                <a16:creationId xmlns:a16="http://schemas.microsoft.com/office/drawing/2014/main" id="{F9018D67-0342-A7EF-A424-9943502CD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0" y="1460431"/>
            <a:ext cx="6096315" cy="4064210"/>
          </a:xfrm>
          <a:prstGeom prst="rect">
            <a:avLst/>
          </a:prstGeom>
        </p:spPr>
      </p:pic>
      <p:pic>
        <p:nvPicPr>
          <p:cNvPr id="8" name="Picture 7" descr="Reims látnivalók, utazás, szállás - Franciaország">
            <a:extLst>
              <a:ext uri="{FF2B5EF4-FFF2-40B4-BE49-F238E27FC236}">
                <a16:creationId xmlns:a16="http://schemas.microsoft.com/office/drawing/2014/main" id="{15A050A1-22C7-37F5-2704-8F4338167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293" y="1460431"/>
            <a:ext cx="6096315" cy="4064210"/>
          </a:xfrm>
          <a:prstGeom prst="rect">
            <a:avLst/>
          </a:prstGeom>
        </p:spPr>
      </p:pic>
      <p:sp>
        <p:nvSpPr>
          <p:cNvPr id="10" name="Szövegdoboz 3">
            <a:extLst>
              <a:ext uri="{FF2B5EF4-FFF2-40B4-BE49-F238E27FC236}">
                <a16:creationId xmlns:a16="http://schemas.microsoft.com/office/drawing/2014/main" id="{CE4BB2EA-46B7-F5BA-16EB-B377FAF6E416}"/>
              </a:ext>
            </a:extLst>
          </p:cNvPr>
          <p:cNvSpPr txBox="1"/>
          <p:nvPr/>
        </p:nvSpPr>
        <p:spPr>
          <a:xfrm>
            <a:off x="7589132" y="5835761"/>
            <a:ext cx="373697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lang="en-HU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Notre-Dame de Reims </a:t>
            </a:r>
            <a:endParaRPr lang="en-US" cap="small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375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67E-C43B-B84B-526D-BB2B12F09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51B5A23-0502-AC27-278F-1D50AC44E8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66" y="48384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820DA0D7-1378-29EF-2722-2004E092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2026. 09. 13.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53C86FE-1A33-10A6-FA48-D068A5D08A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2" name="Picture 1" descr="Visit Aquileia: Top 6 Things to Do and See - Italia.it">
            <a:extLst>
              <a:ext uri="{FF2B5EF4-FFF2-40B4-BE49-F238E27FC236}">
                <a16:creationId xmlns:a16="http://schemas.microsoft.com/office/drawing/2014/main" id="{DF2A7086-1322-8D5F-DD17-B916E619877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92263"/>
            <a:ext cx="6669469" cy="3569252"/>
          </a:xfrm>
          <a:prstGeom prst="rect">
            <a:avLst/>
          </a:prstGeom>
          <a:ln>
            <a:solidFill>
              <a:srgbClr val="404040"/>
            </a:solidFill>
          </a:ln>
        </p:spPr>
      </p:pic>
      <p:pic>
        <p:nvPicPr>
          <p:cNvPr id="5" name="Picture 4" descr="Archaeological areas of Aquileia">
            <a:extLst>
              <a:ext uri="{FF2B5EF4-FFF2-40B4-BE49-F238E27FC236}">
                <a16:creationId xmlns:a16="http://schemas.microsoft.com/office/drawing/2014/main" id="{0DD6C37F-13FA-F393-A99F-3AFC69EDC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122" y="1592263"/>
            <a:ext cx="5353878" cy="3569252"/>
          </a:xfrm>
          <a:prstGeom prst="rect">
            <a:avLst/>
          </a:prstGeom>
        </p:spPr>
      </p:pic>
      <p:sp>
        <p:nvSpPr>
          <p:cNvPr id="6" name="Szövegdoboz 3">
            <a:extLst>
              <a:ext uri="{FF2B5EF4-FFF2-40B4-BE49-F238E27FC236}">
                <a16:creationId xmlns:a16="http://schemas.microsoft.com/office/drawing/2014/main" id="{0DDFC7E7-954A-E8DA-54A2-4B2CA8815BC2}"/>
              </a:ext>
            </a:extLst>
          </p:cNvPr>
          <p:cNvSpPr txBox="1"/>
          <p:nvPr/>
        </p:nvSpPr>
        <p:spPr>
          <a:xfrm>
            <a:off x="7209183" y="5521501"/>
            <a:ext cx="4792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00000"/>
              </a:lnSpc>
              <a:spcAft>
                <a:spcPts val="600"/>
              </a:spcAft>
              <a:defRPr/>
            </a:pPr>
            <a:r>
              <a:rPr lang="en-HU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AQUILEA, Basilica di Santa Maria Assunta</a:t>
            </a:r>
            <a:endParaRPr lang="en-US" cap="small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846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03220-9752-D33F-8868-44081D64F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642A89F-FBB0-B0AD-89FF-767E26D632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10F6B8C1-6D1C-51D9-BAE7-EF35F48289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2026. 09. 11.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86AFE7C-5F45-743A-2998-FE46633566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E1A8B9-A0BC-02C6-66D8-943A0A26E6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5774" y="1222297"/>
            <a:ext cx="8962217" cy="4413406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76E9AE3F-82BF-595C-1DFD-BB4B401C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9121243" y="1222297"/>
            <a:ext cx="2574106" cy="4413406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3616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67A20-36F5-373F-8D8F-A864C23D4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991184B-CD24-52CE-D939-F351EA385A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átum helye 6">
            <a:extLst>
              <a:ext uri="{FF2B5EF4-FFF2-40B4-BE49-F238E27FC236}">
                <a16:creationId xmlns:a16="http://schemas.microsoft.com/office/drawing/2014/main" id="{400D5DA4-3C40-B906-9C61-EA3158CD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0040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Székesfehérvár  - </a:t>
            </a:r>
            <a:fld id="{86299829-32A5-4985-B504-371D6A0F09F9}" type="datetime1">
              <a:rPr lang="hu-HU" smtClean="0">
                <a:solidFill>
                  <a:srgbClr val="322B29"/>
                </a:solidFill>
                <a:latin typeface="Montserrat" panose="00000500000000000000" pitchFamily="2" charset="-18"/>
              </a:rPr>
              <a:t>2026. 09. 14.</a:t>
            </a:fld>
            <a:r>
              <a:rPr lang="hu-HU">
                <a:solidFill>
                  <a:srgbClr val="322B29"/>
                </a:solidFill>
                <a:latin typeface="Montserrat" panose="00000500000000000000" pitchFamily="2" charset="-18"/>
              </a:rPr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D5EAA23D-120F-4720-2A53-F2E12C3C27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6107" y="252708"/>
            <a:ext cx="530610" cy="553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83C869-6882-F48A-32EC-E610B072FD6E}"/>
              </a:ext>
            </a:extLst>
          </p:cNvPr>
          <p:cNvSpPr txBox="1"/>
          <p:nvPr/>
        </p:nvSpPr>
        <p:spPr>
          <a:xfrm>
            <a:off x="3087303" y="2577239"/>
            <a:ext cx="617460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sz="3200" dirty="0">
                <a:latin typeface="Book Antiqua" panose="02040602050305030304" pitchFamily="18" charset="0"/>
              </a:rPr>
              <a:t>A</a:t>
            </a:r>
            <a:r>
              <a:rPr lang="en-HU" sz="1800" dirty="0">
                <a:latin typeface="Book Antiqua" panose="02040602050305030304" pitchFamily="18" charset="0"/>
              </a:rPr>
              <a:t> pusztulás, reméljük, befejezte munkáját, már csak gyarapodhat a bazilikára vonatkozó emlékek száma, mert a művészi emléket megbecsülni tudó utókor minden kis töredéket meg fog menteni, ami az egykori nagyságra emlékeztet.</a:t>
            </a:r>
          </a:p>
        </p:txBody>
      </p:sp>
    </p:spTree>
    <p:extLst>
      <p:ext uri="{BB962C8B-B14F-4D97-AF65-F5344CB8AC3E}">
        <p14:creationId xmlns:p14="http://schemas.microsoft.com/office/powerpoint/2010/main" val="21511395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786441C-73CA-AB3A-3BE5-9391DB0239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E57C22FA-CBE2-54CF-CFBD-FCF2E9EA1F22}"/>
              </a:ext>
            </a:extLst>
          </p:cNvPr>
          <p:cNvSpPr txBox="1"/>
          <p:nvPr/>
        </p:nvSpPr>
        <p:spPr>
          <a:xfrm>
            <a:off x="713232" y="1883252"/>
            <a:ext cx="5458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>
                <a:solidFill>
                  <a:srgbClr val="F0EBE1"/>
                </a:solidFill>
                <a:latin typeface="Domaine Text Black" panose="020A0A06080505060204" pitchFamily="18" charset="-18"/>
              </a:rPr>
              <a:t>Köszönöm a figyelmet!</a:t>
            </a:r>
            <a:endParaRPr lang="hu-HU" sz="440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579D719-D8AD-8A86-8202-DB935E6AE77C}"/>
              </a:ext>
            </a:extLst>
          </p:cNvPr>
          <p:cNvSpPr txBox="1"/>
          <p:nvPr/>
        </p:nvSpPr>
        <p:spPr>
          <a:xfrm>
            <a:off x="713232" y="3604790"/>
            <a:ext cx="47091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>
                <a:solidFill>
                  <a:srgbClr val="EF423E"/>
                </a:solidFill>
                <a:latin typeface="Domaine Text Black" panose="020A0A06080505060204" pitchFamily="18" charset="-18"/>
              </a:rPr>
              <a:t>Dr. Belényesy Károly</a:t>
            </a:r>
          </a:p>
          <a:p>
            <a:endParaRPr lang="hu-HU">
              <a:solidFill>
                <a:srgbClr val="EF423E"/>
              </a:solidFill>
              <a:latin typeface="Domaine Text Black" panose="020A0A06080505060204" pitchFamily="18" charset="-18"/>
            </a:endParaRPr>
          </a:p>
          <a:p>
            <a:r>
              <a:rPr lang="hu-HU">
                <a:solidFill>
                  <a:srgbClr val="EF423E"/>
                </a:solidFill>
                <a:latin typeface="Montserrat" panose="00000500000000000000" pitchFamily="2" charset="-18"/>
              </a:rPr>
              <a:t>Ügyvezető</a:t>
            </a:r>
          </a:p>
          <a:p>
            <a:r>
              <a:rPr lang="hu-HU">
                <a:solidFill>
                  <a:srgbClr val="EF423E"/>
                </a:solidFill>
                <a:latin typeface="Montserrat" panose="00000500000000000000" pitchFamily="2" charset="-18"/>
              </a:rPr>
              <a:t>Civitas Regia 2038 Nonprofit Kft.</a:t>
            </a:r>
          </a:p>
          <a:p>
            <a:r>
              <a:rPr lang="hu-HU">
                <a:solidFill>
                  <a:srgbClr val="EF423E"/>
                </a:solidFill>
                <a:latin typeface="Montserrat" panose="00000500000000000000" pitchFamily="2" charset="-18"/>
              </a:rPr>
              <a:t>belenyesy.karoly@civitasregia2038.hu</a:t>
            </a:r>
          </a:p>
          <a:p>
            <a:endParaRPr lang="hu-HU">
              <a:solidFill>
                <a:srgbClr val="EF423E"/>
              </a:solidFill>
              <a:latin typeface="Montserrat" panose="00000500000000000000" pitchFamily="2" charset="-18"/>
            </a:endParaRPr>
          </a:p>
          <a:p>
            <a:endParaRPr lang="hu-HU">
              <a:solidFill>
                <a:srgbClr val="EF423E"/>
              </a:solidFill>
              <a:latin typeface="Domaine Text Black" panose="020A0A06080505060204" pitchFamily="18" charset="-18"/>
            </a:endParaRPr>
          </a:p>
          <a:p>
            <a:endParaRPr lang="hu-HU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F81D716D-8727-9559-5830-F59340CC27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500572"/>
            <a:ext cx="765886" cy="798852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39E1E52F-6597-4376-4EF1-58F8B667F5A7}"/>
              </a:ext>
            </a:extLst>
          </p:cNvPr>
          <p:cNvSpPr txBox="1"/>
          <p:nvPr/>
        </p:nvSpPr>
        <p:spPr>
          <a:xfrm>
            <a:off x="713232" y="5242174"/>
            <a:ext cx="4355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rgbClr val="EF423E"/>
                </a:solidFill>
                <a:latin typeface="Montserrat" panose="00000500000000000000" pitchFamily="2" charset="-18"/>
              </a:rPr>
              <a:t>www.civitasregia2038.hu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29D5E99-305F-1CA0-AEFF-537B8E18E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232" y="6356350"/>
            <a:ext cx="2743200" cy="365125"/>
          </a:xfrm>
        </p:spPr>
        <p:txBody>
          <a:bodyPr/>
          <a:lstStyle/>
          <a:p>
            <a:r>
              <a:rPr lang="hu-HU">
                <a:solidFill>
                  <a:srgbClr val="F0EBE1"/>
                </a:solidFill>
                <a:latin typeface="Montserrat" panose="00000500000000000000" pitchFamily="2" charset="-18"/>
              </a:rPr>
              <a:t>Székesfehérvár - </a:t>
            </a:r>
            <a:fld id="{577FFCC9-8271-4EFC-97CD-15B552A2BF48}" type="datetime1">
              <a:rPr lang="hu-HU" smtClean="0">
                <a:solidFill>
                  <a:srgbClr val="F0EBE1"/>
                </a:solidFill>
                <a:latin typeface="Montserrat" panose="00000500000000000000" pitchFamily="2" charset="-18"/>
              </a:rPr>
              <a:t>2026. 09. 08.</a:t>
            </a:fld>
            <a:endParaRPr lang="hu-HU">
              <a:solidFill>
                <a:srgbClr val="F0EBE1"/>
              </a:solidFill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3525225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9892</TotalTime>
  <Words>1551</Words>
  <Application>Microsoft Macintosh PowerPoint</Application>
  <PresentationFormat>Widescreen</PresentationFormat>
  <Paragraphs>264</Paragraphs>
  <Slides>55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7" baseType="lpstr">
      <vt:lpstr>Arial</vt:lpstr>
      <vt:lpstr>Book Antiqua</vt:lpstr>
      <vt:lpstr>Calibri</vt:lpstr>
      <vt:lpstr>Domaine Text Black</vt:lpstr>
      <vt:lpstr>Garamond</vt:lpstr>
      <vt:lpstr>Gill Sans MT</vt:lpstr>
      <vt:lpstr>Helvetica</vt:lpstr>
      <vt:lpstr>Montserrat</vt:lpstr>
      <vt:lpstr>PT Serif</vt:lpstr>
      <vt:lpstr>Times New Roman</vt:lpstr>
      <vt:lpstr>Trebuchet MS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Ferenc Zoltán Demjén</dc:creator>
  <cp:lastModifiedBy>Microsoft Office User</cp:lastModifiedBy>
  <cp:revision>33</cp:revision>
  <dcterms:created xsi:type="dcterms:W3CDTF">2026-06-16T10:01:41Z</dcterms:created>
  <dcterms:modified xsi:type="dcterms:W3CDTF">2026-09-14T07:45:24Z</dcterms:modified>
</cp:coreProperties>
</file>