
<file path=[Content_Types].xml><?xml version="1.0" encoding="utf-8"?>
<Types xmlns="http://schemas.openxmlformats.org/package/2006/content-types">
  <Default Extension="jpeg" ContentType="image/jpeg"/>
  <Default Extension="jpg" ContentType="image/jpeg"/>
  <Default Extension="jpg!d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64"/>
  </p:notesMasterIdLst>
  <p:sldIdLst>
    <p:sldId id="388" r:id="rId3"/>
    <p:sldId id="446" r:id="rId4"/>
    <p:sldId id="447" r:id="rId5"/>
    <p:sldId id="422" r:id="rId6"/>
    <p:sldId id="423" r:id="rId7"/>
    <p:sldId id="389" r:id="rId8"/>
    <p:sldId id="424" r:id="rId9"/>
    <p:sldId id="425" r:id="rId10"/>
    <p:sldId id="426" r:id="rId11"/>
    <p:sldId id="391" r:id="rId12"/>
    <p:sldId id="392" r:id="rId13"/>
    <p:sldId id="393" r:id="rId14"/>
    <p:sldId id="427" r:id="rId15"/>
    <p:sldId id="394" r:id="rId16"/>
    <p:sldId id="395" r:id="rId17"/>
    <p:sldId id="396" r:id="rId18"/>
    <p:sldId id="397" r:id="rId19"/>
    <p:sldId id="449" r:id="rId20"/>
    <p:sldId id="398" r:id="rId21"/>
    <p:sldId id="399" r:id="rId22"/>
    <p:sldId id="428" r:id="rId23"/>
    <p:sldId id="400" r:id="rId24"/>
    <p:sldId id="401" r:id="rId25"/>
    <p:sldId id="402" r:id="rId26"/>
    <p:sldId id="403" r:id="rId27"/>
    <p:sldId id="404" r:id="rId28"/>
    <p:sldId id="429" r:id="rId29"/>
    <p:sldId id="405" r:id="rId30"/>
    <p:sldId id="406" r:id="rId31"/>
    <p:sldId id="407" r:id="rId32"/>
    <p:sldId id="430" r:id="rId33"/>
    <p:sldId id="408" r:id="rId34"/>
    <p:sldId id="409" r:id="rId35"/>
    <p:sldId id="410" r:id="rId36"/>
    <p:sldId id="411" r:id="rId37"/>
    <p:sldId id="434" r:id="rId38"/>
    <p:sldId id="412" r:id="rId39"/>
    <p:sldId id="413" r:id="rId40"/>
    <p:sldId id="414" r:id="rId41"/>
    <p:sldId id="438" r:id="rId42"/>
    <p:sldId id="415" r:id="rId43"/>
    <p:sldId id="416" r:id="rId44"/>
    <p:sldId id="417" r:id="rId45"/>
    <p:sldId id="418" r:id="rId46"/>
    <p:sldId id="419" r:id="rId47"/>
    <p:sldId id="443" r:id="rId48"/>
    <p:sldId id="420" r:id="rId49"/>
    <p:sldId id="444" r:id="rId50"/>
    <p:sldId id="421" r:id="rId51"/>
    <p:sldId id="445" r:id="rId52"/>
    <p:sldId id="448" r:id="rId53"/>
    <p:sldId id="450" r:id="rId54"/>
    <p:sldId id="451" r:id="rId55"/>
    <p:sldId id="452" r:id="rId56"/>
    <p:sldId id="455" r:id="rId57"/>
    <p:sldId id="456" r:id="rId58"/>
    <p:sldId id="453" r:id="rId59"/>
    <p:sldId id="454" r:id="rId60"/>
    <p:sldId id="457" r:id="rId61"/>
    <p:sldId id="458" r:id="rId62"/>
    <p:sldId id="459" r:id="rId6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7B73"/>
    <a:srgbClr val="11133B"/>
    <a:srgbClr val="E30235"/>
    <a:srgbClr val="F1CBC2"/>
    <a:srgbClr val="B0D09F"/>
    <a:srgbClr val="FF7E79"/>
    <a:srgbClr val="FF40FF"/>
    <a:srgbClr val="2927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35" autoAdjust="0"/>
    <p:restoredTop sz="88117"/>
  </p:normalViewPr>
  <p:slideViewPr>
    <p:cSldViewPr snapToGrid="0" showGuides="1">
      <p:cViewPr varScale="1">
        <p:scale>
          <a:sx n="113" d="100"/>
          <a:sy n="113" d="100"/>
        </p:scale>
        <p:origin x="192" y="2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ekbertram/Library/Mobile%20Documents/com~apple~CloudDocs/Egyensu&#769;ly%20Inte&#769;zet/Prezenta&#769;cio&#769;k/Prosperis%20Alba/PA_abrak_szurt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D4-A844-94E9-D03E7B440B22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D4-A844-94E9-D03E7B440B22}"/>
              </c:ext>
            </c:extLst>
          </c:dPt>
          <c:dPt>
            <c:idx val="18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D4-A844-94E9-D03E7B440B22}"/>
              </c:ext>
            </c:extLst>
          </c:dPt>
          <c:dPt>
            <c:idx val="2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D4-A844-94E9-D03E7B440B22}"/>
              </c:ext>
            </c:extLst>
          </c:dPt>
          <c:dPt>
            <c:idx val="21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FD4-A844-94E9-D03E7B440B22}"/>
              </c:ext>
            </c:extLst>
          </c:dPt>
          <c:dPt>
            <c:idx val="2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FD4-A844-94E9-D03E7B440B22}"/>
              </c:ext>
            </c:extLst>
          </c:dPt>
          <c:dPt>
            <c:idx val="24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FD4-A844-94E9-D03E7B440B22}"/>
              </c:ext>
            </c:extLst>
          </c:dPt>
          <c:dPt>
            <c:idx val="2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FD4-A844-94E9-D03E7B440B2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real_gdp_2025!$A$2:$A$28</c:f>
              <c:strCache>
                <c:ptCount val="27"/>
                <c:pt idx="0">
                  <c:v>Luxemburg</c:v>
                </c:pt>
                <c:pt idx="1">
                  <c:v>Írország</c:v>
                </c:pt>
                <c:pt idx="2">
                  <c:v>Dánia</c:v>
                </c:pt>
                <c:pt idx="3">
                  <c:v>Hollandia</c:v>
                </c:pt>
                <c:pt idx="4">
                  <c:v>Svédország</c:v>
                </c:pt>
                <c:pt idx="5">
                  <c:v>Ausztria</c:v>
                </c:pt>
                <c:pt idx="6">
                  <c:v>Belgium</c:v>
                </c:pt>
                <c:pt idx="7">
                  <c:v>Németország</c:v>
                </c:pt>
                <c:pt idx="8">
                  <c:v>Finnország</c:v>
                </c:pt>
                <c:pt idx="9">
                  <c:v>Franciaország</c:v>
                </c:pt>
                <c:pt idx="10">
                  <c:v>Málta</c:v>
                </c:pt>
                <c:pt idx="11">
                  <c:v>Olaszország</c:v>
                </c:pt>
                <c:pt idx="12">
                  <c:v>Ciprus</c:v>
                </c:pt>
                <c:pt idx="13">
                  <c:v>Spanyolország</c:v>
                </c:pt>
                <c:pt idx="14">
                  <c:v>Szlovénia</c:v>
                </c:pt>
                <c:pt idx="15">
                  <c:v>Portugália</c:v>
                </c:pt>
                <c:pt idx="16">
                  <c:v>Csehország</c:v>
                </c:pt>
                <c:pt idx="17">
                  <c:v>Észtország</c:v>
                </c:pt>
                <c:pt idx="18">
                  <c:v>Litvánia</c:v>
                </c:pt>
                <c:pt idx="19">
                  <c:v>Görögország</c:v>
                </c:pt>
                <c:pt idx="20">
                  <c:v>Szlovákia</c:v>
                </c:pt>
                <c:pt idx="21">
                  <c:v>Horvátország</c:v>
                </c:pt>
                <c:pt idx="22">
                  <c:v>Lettország</c:v>
                </c:pt>
                <c:pt idx="23">
                  <c:v>Lengyelország</c:v>
                </c:pt>
                <c:pt idx="24">
                  <c:v>Magyarország</c:v>
                </c:pt>
                <c:pt idx="25">
                  <c:v>Románia</c:v>
                </c:pt>
                <c:pt idx="26">
                  <c:v>Bulgária</c:v>
                </c:pt>
              </c:strCache>
            </c:strRef>
          </c:cat>
          <c:val>
            <c:numRef>
              <c:f>real_gdp_2025!$B$2:$B$28</c:f>
              <c:numCache>
                <c:formatCode>0</c:formatCode>
                <c:ptCount val="27"/>
                <c:pt idx="0">
                  <c:v>100380</c:v>
                </c:pt>
                <c:pt idx="1">
                  <c:v>97990</c:v>
                </c:pt>
                <c:pt idx="2">
                  <c:v>59520</c:v>
                </c:pt>
                <c:pt idx="3">
                  <c:v>51550</c:v>
                </c:pt>
                <c:pt idx="4">
                  <c:v>48850</c:v>
                </c:pt>
                <c:pt idx="5">
                  <c:v>45280</c:v>
                </c:pt>
                <c:pt idx="6">
                  <c:v>44670</c:v>
                </c:pt>
                <c:pt idx="7">
                  <c:v>43210</c:v>
                </c:pt>
                <c:pt idx="8">
                  <c:v>43030</c:v>
                </c:pt>
                <c:pt idx="9">
                  <c:v>38330</c:v>
                </c:pt>
                <c:pt idx="10">
                  <c:v>35000</c:v>
                </c:pt>
                <c:pt idx="11">
                  <c:v>33080</c:v>
                </c:pt>
                <c:pt idx="12">
                  <c:v>30460</c:v>
                </c:pt>
                <c:pt idx="13">
                  <c:v>28310</c:v>
                </c:pt>
                <c:pt idx="14">
                  <c:v>25680</c:v>
                </c:pt>
                <c:pt idx="15">
                  <c:v>22560</c:v>
                </c:pt>
                <c:pt idx="16">
                  <c:v>22470</c:v>
                </c:pt>
                <c:pt idx="17">
                  <c:v>21250</c:v>
                </c:pt>
                <c:pt idx="18">
                  <c:v>20250</c:v>
                </c:pt>
                <c:pt idx="19">
                  <c:v>19400</c:v>
                </c:pt>
                <c:pt idx="20">
                  <c:v>19270</c:v>
                </c:pt>
                <c:pt idx="21">
                  <c:v>17540</c:v>
                </c:pt>
                <c:pt idx="22">
                  <c:v>17520</c:v>
                </c:pt>
                <c:pt idx="23">
                  <c:v>17130</c:v>
                </c:pt>
                <c:pt idx="24">
                  <c:v>16330</c:v>
                </c:pt>
                <c:pt idx="25">
                  <c:v>13190</c:v>
                </c:pt>
                <c:pt idx="26">
                  <c:v>11710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FD4-A844-94E9-D03E7B440B2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D2-824F-834E-21C2FC6DC554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D2-824F-834E-21C2FC6DC554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D2-824F-834E-21C2FC6DC554}"/>
              </c:ext>
            </c:extLst>
          </c:dPt>
          <c:dLbls>
            <c:dLbl>
              <c:idx val="0"/>
              <c:layout>
                <c:manualLayout>
                  <c:x val="-9.1482642452838276E-18"/>
                  <c:y val="-2.9703394918772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6D2-824F-834E-21C2FC6DC554}"/>
                </c:ext>
              </c:extLst>
            </c:dLbl>
            <c:dLbl>
              <c:idx val="1"/>
              <c:layout>
                <c:manualLayout>
                  <c:x val="0"/>
                  <c:y val="-1.4162077779493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D2-824F-834E-21C2FC6DC554}"/>
                </c:ext>
              </c:extLst>
            </c:dLbl>
            <c:dLbl>
              <c:idx val="2"/>
              <c:layout>
                <c:manualLayout>
                  <c:x val="-1.8296528490567655E-17"/>
                  <c:y val="-6.0753435232360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6D2-824F-834E-21C2FC6DC554}"/>
                </c:ext>
              </c:extLst>
            </c:dLbl>
            <c:dLbl>
              <c:idx val="3"/>
              <c:layout>
                <c:manualLayout>
                  <c:x val="0"/>
                  <c:y val="-6.6066251522481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6D2-824F-834E-21C2FC6DC554}"/>
                </c:ext>
              </c:extLst>
            </c:dLbl>
            <c:dLbl>
              <c:idx val="4"/>
              <c:layout>
                <c:manualLayout>
                  <c:x val="-1.8296528490567655E-17"/>
                  <c:y val="-1.7429193899782137E-2"/>
                </c:manualLayout>
              </c:layout>
              <c:tx>
                <c:rich>
                  <a:bodyPr/>
                  <a:lstStyle/>
                  <a:p>
                    <a:fld id="{10E2B539-46F6-5145-B347-C27844CE358C}" type="VALUE">
                      <a:rPr lang="en-US">
                        <a:solidFill>
                          <a:schemeClr val="tx1"/>
                        </a:solidFill>
                      </a:rPr>
                      <a:pPr/>
                      <a:t>[ÉRTÉK]</a:t>
                    </a:fld>
                    <a:endParaRPr lang="hu-H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6D2-824F-834E-21C2FC6DC554}"/>
                </c:ext>
              </c:extLst>
            </c:dLbl>
            <c:dLbl>
              <c:idx val="5"/>
              <c:layout>
                <c:manualLayout>
                  <c:x val="0"/>
                  <c:y val="-1.2861235482819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6D2-824F-834E-21C2FC6DC554}"/>
                </c:ext>
              </c:extLst>
            </c:dLbl>
            <c:dLbl>
              <c:idx val="6"/>
              <c:layout>
                <c:manualLayout>
                  <c:x val="0"/>
                  <c:y val="-1.271507728200601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6D2-824F-834E-21C2FC6DC554}"/>
                </c:ext>
              </c:extLst>
            </c:dLbl>
            <c:dLbl>
              <c:idx val="7"/>
              <c:layout>
                <c:manualLayout>
                  <c:x val="0"/>
                  <c:y val="-8.41730567992722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6D2-824F-834E-21C2FC6DC554}"/>
                </c:ext>
              </c:extLst>
            </c:dLbl>
            <c:dLbl>
              <c:idx val="8"/>
              <c:layout>
                <c:manualLayout>
                  <c:x val="0"/>
                  <c:y val="-8.34062408865554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6D2-824F-834E-21C2FC6DC554}"/>
                </c:ext>
              </c:extLst>
            </c:dLbl>
            <c:dLbl>
              <c:idx val="9"/>
              <c:layout>
                <c:manualLayout>
                  <c:x val="0"/>
                  <c:y val="-1.18544250596126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6D2-824F-834E-21C2FC6DC5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nepesseg_valtozas_2015_2022!$A$2:$A$43</c:f>
              <c:strCache>
                <c:ptCount val="42"/>
                <c:pt idx="0">
                  <c:v>Tartu</c:v>
                </c:pt>
                <c:pt idx="1">
                  <c:v>Zsolna</c:v>
                </c:pt>
                <c:pt idx="2">
                  <c:v>Maribor</c:v>
                </c:pt>
                <c:pt idx="3">
                  <c:v>Plovdiv</c:v>
                </c:pt>
                <c:pt idx="4">
                  <c:v>Burgasz</c:v>
                </c:pt>
                <c:pt idx="5">
                  <c:v>Nyitra</c:v>
                </c:pt>
                <c:pt idx="6">
                  <c:v>Várna</c:v>
                </c:pt>
                <c:pt idx="7">
                  <c:v>Kaunas</c:v>
                </c:pt>
                <c:pt idx="8">
                  <c:v>Klaipėda</c:v>
                </c:pt>
                <c:pt idx="9">
                  <c:v>Trencsén</c:v>
                </c:pt>
                <c:pt idx="10">
                  <c:v>Šiauliai</c:v>
                </c:pt>
                <c:pt idx="11">
                  <c:v>Blagoevgrad</c:v>
                </c:pt>
                <c:pt idx="12">
                  <c:v>Székesfehérvár</c:v>
                </c:pt>
                <c:pt idx="13">
                  <c:v>Nagyszombat</c:v>
                </c:pt>
                <c:pt idx="14">
                  <c:v>Veliko Tarnovo</c:v>
                </c:pt>
                <c:pt idx="15">
                  <c:v>Jelgava</c:v>
                </c:pt>
                <c:pt idx="16">
                  <c:v>Besztercebánya</c:v>
                </c:pt>
                <c:pt idx="17">
                  <c:v>Kassa</c:v>
                </c:pt>
                <c:pt idx="18">
                  <c:v>Liepāja</c:v>
                </c:pt>
                <c:pt idx="19">
                  <c:v>Pazardzsik</c:v>
                </c:pt>
                <c:pt idx="20">
                  <c:v>Alytus</c:v>
                </c:pt>
                <c:pt idx="21">
                  <c:v>Eperjes</c:v>
                </c:pt>
                <c:pt idx="22">
                  <c:v>Zára</c:v>
                </c:pt>
                <c:pt idx="23">
                  <c:v>Narva</c:v>
                </c:pt>
                <c:pt idx="24">
                  <c:v>Szliven</c:v>
                </c:pt>
                <c:pt idx="25">
                  <c:v>Pernik</c:v>
                </c:pt>
                <c:pt idx="26">
                  <c:v>Panevėžys</c:v>
                </c:pt>
                <c:pt idx="27">
                  <c:v>Sumen</c:v>
                </c:pt>
                <c:pt idx="28">
                  <c:v>Daugavpils</c:v>
                </c:pt>
                <c:pt idx="29">
                  <c:v>Póla</c:v>
                </c:pt>
                <c:pt idx="30">
                  <c:v>Rusze</c:v>
                </c:pt>
                <c:pt idx="31">
                  <c:v>Split</c:v>
                </c:pt>
                <c:pt idx="32">
                  <c:v>Haszkovo</c:v>
                </c:pt>
                <c:pt idx="33">
                  <c:v>Sztara Zagora</c:v>
                </c:pt>
                <c:pt idx="34">
                  <c:v>Dobrics</c:v>
                </c:pt>
                <c:pt idx="35">
                  <c:v>Eszék</c:v>
                </c:pt>
                <c:pt idx="36">
                  <c:v>Jambol</c:v>
                </c:pt>
                <c:pt idx="37">
                  <c:v>Vraca</c:v>
                </c:pt>
                <c:pt idx="38">
                  <c:v>Plevna</c:v>
                </c:pt>
                <c:pt idx="39">
                  <c:v>Fiume</c:v>
                </c:pt>
                <c:pt idx="40">
                  <c:v>Vidin</c:v>
                </c:pt>
                <c:pt idx="41">
                  <c:v>Szlavónbród</c:v>
                </c:pt>
              </c:strCache>
            </c:strRef>
          </c:cat>
          <c:val>
            <c:numRef>
              <c:f>nepesseg_valtozas_2015_2022!$B$2:$B$43</c:f>
              <c:numCache>
                <c:formatCode>0</c:formatCode>
                <c:ptCount val="42"/>
                <c:pt idx="0">
                  <c:v>9.9682643014077623</c:v>
                </c:pt>
                <c:pt idx="1">
                  <c:v>9.5801806199658301</c:v>
                </c:pt>
                <c:pt idx="2">
                  <c:v>6.0086368624119499</c:v>
                </c:pt>
                <c:pt idx="3">
                  <c:v>4.3810301104730813</c:v>
                </c:pt>
                <c:pt idx="4">
                  <c:v>-3.4842325851490901</c:v>
                </c:pt>
                <c:pt idx="5">
                  <c:v>-5.4503285659064558</c:v>
                </c:pt>
                <c:pt idx="6">
                  <c:v>-9.8080472277162247</c:v>
                </c:pt>
                <c:pt idx="7">
                  <c:v>-11.58419098641853</c:v>
                </c:pt>
                <c:pt idx="8">
                  <c:v>-25.644225779541109</c:v>
                </c:pt>
                <c:pt idx="9">
                  <c:v>-25.689522200594951</c:v>
                </c:pt>
                <c:pt idx="10">
                  <c:v>-27.64456150005897</c:v>
                </c:pt>
                <c:pt idx="11">
                  <c:v>-36.617018138917572</c:v>
                </c:pt>
                <c:pt idx="12">
                  <c:v>-39.834339730011699</c:v>
                </c:pt>
                <c:pt idx="13">
                  <c:v>-39.86137924486502</c:v>
                </c:pt>
                <c:pt idx="14">
                  <c:v>-43.81925128813095</c:v>
                </c:pt>
                <c:pt idx="15">
                  <c:v>-45.452883314440342</c:v>
                </c:pt>
                <c:pt idx="16">
                  <c:v>-49.258467543847999</c:v>
                </c:pt>
                <c:pt idx="17">
                  <c:v>-52.783370995964091</c:v>
                </c:pt>
                <c:pt idx="18">
                  <c:v>-55.893705463182897</c:v>
                </c:pt>
                <c:pt idx="19">
                  <c:v>-70.807510164303878</c:v>
                </c:pt>
                <c:pt idx="20">
                  <c:v>-73.774448284517206</c:v>
                </c:pt>
                <c:pt idx="21">
                  <c:v>-74.972883416570326</c:v>
                </c:pt>
                <c:pt idx="22">
                  <c:v>-75.076143576897906</c:v>
                </c:pt>
                <c:pt idx="23">
                  <c:v>-81.960224639964409</c:v>
                </c:pt>
                <c:pt idx="24">
                  <c:v>-82.843977580819683</c:v>
                </c:pt>
                <c:pt idx="25">
                  <c:v>-84.826065305541718</c:v>
                </c:pt>
                <c:pt idx="26">
                  <c:v>-86.904897819385781</c:v>
                </c:pt>
                <c:pt idx="27">
                  <c:v>-90.431561195432806</c:v>
                </c:pt>
                <c:pt idx="28">
                  <c:v>-92.454499494438835</c:v>
                </c:pt>
                <c:pt idx="29">
                  <c:v>-98.159271459019564</c:v>
                </c:pt>
                <c:pt idx="30">
                  <c:v>-98.958995015431981</c:v>
                </c:pt>
                <c:pt idx="31">
                  <c:v>-99.511210620920181</c:v>
                </c:pt>
                <c:pt idx="32">
                  <c:v>-100.3637122499478</c:v>
                </c:pt>
                <c:pt idx="33">
                  <c:v>-105.37805279336111</c:v>
                </c:pt>
                <c:pt idx="34">
                  <c:v>-107.835345469225</c:v>
                </c:pt>
                <c:pt idx="35">
                  <c:v>-122.5177416977278</c:v>
                </c:pt>
                <c:pt idx="36">
                  <c:v>-124.1831092120146</c:v>
                </c:pt>
                <c:pt idx="37">
                  <c:v>-130.06878349196191</c:v>
                </c:pt>
                <c:pt idx="38">
                  <c:v>-135.32168820903331</c:v>
                </c:pt>
                <c:pt idx="39">
                  <c:v>-170.0427447420185</c:v>
                </c:pt>
                <c:pt idx="40">
                  <c:v>-172.17926504435081</c:v>
                </c:pt>
                <c:pt idx="41">
                  <c:v>-182.13613679129509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6D2-824F-834E-21C2FC6DC55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CB-0B4B-A248-50F7284ACC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eltartottsagi_rata_2022!$A$2:$A$43</c:f>
              <c:strCache>
                <c:ptCount val="42"/>
                <c:pt idx="0">
                  <c:v>Fiume</c:v>
                </c:pt>
                <c:pt idx="1">
                  <c:v>Narva</c:v>
                </c:pt>
                <c:pt idx="2">
                  <c:v>Liepāja</c:v>
                </c:pt>
                <c:pt idx="3">
                  <c:v>Póla</c:v>
                </c:pt>
                <c:pt idx="4">
                  <c:v>Szlavónbród</c:v>
                </c:pt>
                <c:pt idx="5">
                  <c:v>Daugavpils</c:v>
                </c:pt>
                <c:pt idx="6">
                  <c:v>Zára</c:v>
                </c:pt>
                <c:pt idx="7">
                  <c:v>Jelgava</c:v>
                </c:pt>
                <c:pt idx="8">
                  <c:v>Jambol</c:v>
                </c:pt>
                <c:pt idx="9">
                  <c:v>Szliven</c:v>
                </c:pt>
                <c:pt idx="10">
                  <c:v>Klaipėda</c:v>
                </c:pt>
                <c:pt idx="11">
                  <c:v>Plevna</c:v>
                </c:pt>
                <c:pt idx="12">
                  <c:v>Split</c:v>
                </c:pt>
                <c:pt idx="13">
                  <c:v>Kaunas</c:v>
                </c:pt>
                <c:pt idx="14">
                  <c:v>Székesfehérvár</c:v>
                </c:pt>
                <c:pt idx="15">
                  <c:v>Eszék</c:v>
                </c:pt>
                <c:pt idx="16">
                  <c:v>Panevėžys</c:v>
                </c:pt>
                <c:pt idx="17">
                  <c:v>Haszkovo</c:v>
                </c:pt>
                <c:pt idx="18">
                  <c:v>Maribor</c:v>
                </c:pt>
                <c:pt idx="19">
                  <c:v>Vraca</c:v>
                </c:pt>
                <c:pt idx="20">
                  <c:v>Pernik</c:v>
                </c:pt>
                <c:pt idx="21">
                  <c:v>Tartu</c:v>
                </c:pt>
                <c:pt idx="22">
                  <c:v>Trencsén</c:v>
                </c:pt>
                <c:pt idx="23">
                  <c:v>Dobrics</c:v>
                </c:pt>
                <c:pt idx="24">
                  <c:v>Vidin</c:v>
                </c:pt>
                <c:pt idx="25">
                  <c:v>Pazardzsik</c:v>
                </c:pt>
                <c:pt idx="26">
                  <c:v>Šiauliai</c:v>
                </c:pt>
                <c:pt idx="27">
                  <c:v>Alytus</c:v>
                </c:pt>
                <c:pt idx="28">
                  <c:v>Burgasz</c:v>
                </c:pt>
                <c:pt idx="29">
                  <c:v>Sztara Zagora</c:v>
                </c:pt>
                <c:pt idx="30">
                  <c:v>Besztercebánya</c:v>
                </c:pt>
                <c:pt idx="31">
                  <c:v>Sumen</c:v>
                </c:pt>
                <c:pt idx="32">
                  <c:v>Rusze</c:v>
                </c:pt>
                <c:pt idx="33">
                  <c:v>Nagyszombat</c:v>
                </c:pt>
                <c:pt idx="34">
                  <c:v>Nyitra</c:v>
                </c:pt>
                <c:pt idx="35">
                  <c:v>Zsolna</c:v>
                </c:pt>
                <c:pt idx="36">
                  <c:v>Plovdiv</c:v>
                </c:pt>
                <c:pt idx="37">
                  <c:v>Kassa</c:v>
                </c:pt>
                <c:pt idx="38">
                  <c:v>Várna</c:v>
                </c:pt>
                <c:pt idx="39">
                  <c:v>Eperjes</c:v>
                </c:pt>
                <c:pt idx="40">
                  <c:v>Blagoevgrad</c:v>
                </c:pt>
                <c:pt idx="41">
                  <c:v>Veliko Tarnovo</c:v>
                </c:pt>
              </c:strCache>
            </c:strRef>
          </c:cat>
          <c:val>
            <c:numRef>
              <c:f>eltartottsagi_rata_2022!$B$2:$B$43</c:f>
              <c:numCache>
                <c:formatCode>0.0</c:formatCode>
                <c:ptCount val="42"/>
                <c:pt idx="0">
                  <c:v>64.25</c:v>
                </c:pt>
                <c:pt idx="1">
                  <c:v>63.84</c:v>
                </c:pt>
                <c:pt idx="2">
                  <c:v>63.04</c:v>
                </c:pt>
                <c:pt idx="3">
                  <c:v>62.88</c:v>
                </c:pt>
                <c:pt idx="4">
                  <c:v>62.33</c:v>
                </c:pt>
                <c:pt idx="5">
                  <c:v>62.11</c:v>
                </c:pt>
                <c:pt idx="6">
                  <c:v>61.54</c:v>
                </c:pt>
                <c:pt idx="7">
                  <c:v>60.83</c:v>
                </c:pt>
                <c:pt idx="8">
                  <c:v>59.69</c:v>
                </c:pt>
                <c:pt idx="9">
                  <c:v>59.45</c:v>
                </c:pt>
                <c:pt idx="10">
                  <c:v>59.3</c:v>
                </c:pt>
                <c:pt idx="11">
                  <c:v>59.19</c:v>
                </c:pt>
                <c:pt idx="12">
                  <c:v>58.71</c:v>
                </c:pt>
                <c:pt idx="13">
                  <c:v>58.13</c:v>
                </c:pt>
                <c:pt idx="14">
                  <c:v>57.9</c:v>
                </c:pt>
                <c:pt idx="15">
                  <c:v>56.63</c:v>
                </c:pt>
                <c:pt idx="16">
                  <c:v>56.38</c:v>
                </c:pt>
                <c:pt idx="17">
                  <c:v>56.37</c:v>
                </c:pt>
                <c:pt idx="18">
                  <c:v>56.34</c:v>
                </c:pt>
                <c:pt idx="19">
                  <c:v>56.07</c:v>
                </c:pt>
                <c:pt idx="20">
                  <c:v>55.88</c:v>
                </c:pt>
                <c:pt idx="21">
                  <c:v>55.72</c:v>
                </c:pt>
                <c:pt idx="22">
                  <c:v>55.65</c:v>
                </c:pt>
                <c:pt idx="23">
                  <c:v>55.63</c:v>
                </c:pt>
                <c:pt idx="24">
                  <c:v>54.91</c:v>
                </c:pt>
                <c:pt idx="25">
                  <c:v>54.69</c:v>
                </c:pt>
                <c:pt idx="26">
                  <c:v>54.23</c:v>
                </c:pt>
                <c:pt idx="27">
                  <c:v>53.99</c:v>
                </c:pt>
                <c:pt idx="28">
                  <c:v>53.98</c:v>
                </c:pt>
                <c:pt idx="29">
                  <c:v>53.8</c:v>
                </c:pt>
                <c:pt idx="30">
                  <c:v>53.63</c:v>
                </c:pt>
                <c:pt idx="31">
                  <c:v>53.6</c:v>
                </c:pt>
                <c:pt idx="32">
                  <c:v>53.47</c:v>
                </c:pt>
                <c:pt idx="33">
                  <c:v>53.21</c:v>
                </c:pt>
                <c:pt idx="34">
                  <c:v>52.97</c:v>
                </c:pt>
                <c:pt idx="35">
                  <c:v>52.03</c:v>
                </c:pt>
                <c:pt idx="36">
                  <c:v>51.78</c:v>
                </c:pt>
                <c:pt idx="37">
                  <c:v>51.41</c:v>
                </c:pt>
                <c:pt idx="38">
                  <c:v>51.02</c:v>
                </c:pt>
                <c:pt idx="39">
                  <c:v>50.1</c:v>
                </c:pt>
                <c:pt idx="40">
                  <c:v>48.16</c:v>
                </c:pt>
                <c:pt idx="41">
                  <c:v>47.27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CB-0B4B-A248-50F7284ACC3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F08-5F47-8BB4-2FCF63226E6B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F08-5F47-8BB4-2FCF63226E6B}"/>
              </c:ext>
            </c:extLst>
          </c:dPt>
          <c:dPt>
            <c:idx val="16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F08-5F47-8BB4-2FCF63226E6B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F08-5F47-8BB4-2FCF63226E6B}"/>
              </c:ext>
            </c:extLst>
          </c:dPt>
          <c:dLbls>
            <c:dLbl>
              <c:idx val="16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08-5F47-8BB4-2FCF63226E6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term_szaporodas_ezrelek_2022!$A$2:$A$43</c:f>
              <c:strCache>
                <c:ptCount val="42"/>
                <c:pt idx="0">
                  <c:v>Zára</c:v>
                </c:pt>
                <c:pt idx="1">
                  <c:v>Nagyszombat</c:v>
                </c:pt>
                <c:pt idx="2">
                  <c:v>Tartu</c:v>
                </c:pt>
                <c:pt idx="3">
                  <c:v>Zsolna</c:v>
                </c:pt>
                <c:pt idx="4">
                  <c:v>Besztercebánya</c:v>
                </c:pt>
                <c:pt idx="5">
                  <c:v>Blagoevgrad</c:v>
                </c:pt>
                <c:pt idx="6">
                  <c:v>Plovdiv</c:v>
                </c:pt>
                <c:pt idx="7">
                  <c:v>Veliko Tarnovo</c:v>
                </c:pt>
                <c:pt idx="8">
                  <c:v>Trencsén</c:v>
                </c:pt>
                <c:pt idx="9">
                  <c:v>Kassa</c:v>
                </c:pt>
                <c:pt idx="10">
                  <c:v>Eperjes</c:v>
                </c:pt>
                <c:pt idx="11">
                  <c:v>Várna</c:v>
                </c:pt>
                <c:pt idx="12">
                  <c:v>Maribor</c:v>
                </c:pt>
                <c:pt idx="13">
                  <c:v>Split</c:v>
                </c:pt>
                <c:pt idx="14">
                  <c:v>Nyitra</c:v>
                </c:pt>
                <c:pt idx="15">
                  <c:v>Jelgava</c:v>
                </c:pt>
                <c:pt idx="16">
                  <c:v>Székesfehérvár</c:v>
                </c:pt>
                <c:pt idx="17">
                  <c:v>Burgasz</c:v>
                </c:pt>
                <c:pt idx="18">
                  <c:v>Szliven</c:v>
                </c:pt>
                <c:pt idx="19">
                  <c:v>Šiauliai</c:v>
                </c:pt>
                <c:pt idx="20">
                  <c:v>Kaunas</c:v>
                </c:pt>
                <c:pt idx="21">
                  <c:v>Klaipėda</c:v>
                </c:pt>
                <c:pt idx="22">
                  <c:v>Sztara Zagora</c:v>
                </c:pt>
                <c:pt idx="23">
                  <c:v>Jambol</c:v>
                </c:pt>
                <c:pt idx="24">
                  <c:v>Liepāja</c:v>
                </c:pt>
                <c:pt idx="25">
                  <c:v>Eszék</c:v>
                </c:pt>
                <c:pt idx="26">
                  <c:v>Póla</c:v>
                </c:pt>
                <c:pt idx="27">
                  <c:v>Fiume</c:v>
                </c:pt>
                <c:pt idx="28">
                  <c:v>Pazardzsik</c:v>
                </c:pt>
                <c:pt idx="29">
                  <c:v>Alytus</c:v>
                </c:pt>
                <c:pt idx="30">
                  <c:v>Haszkovo</c:v>
                </c:pt>
                <c:pt idx="31">
                  <c:v>Sumen</c:v>
                </c:pt>
                <c:pt idx="32">
                  <c:v>Szlavónbród</c:v>
                </c:pt>
                <c:pt idx="33">
                  <c:v>Plevna</c:v>
                </c:pt>
                <c:pt idx="34">
                  <c:v>Vraca</c:v>
                </c:pt>
                <c:pt idx="35">
                  <c:v>Panevėžys</c:v>
                </c:pt>
                <c:pt idx="36">
                  <c:v>Dobrics</c:v>
                </c:pt>
                <c:pt idx="37">
                  <c:v>Rusze</c:v>
                </c:pt>
                <c:pt idx="38">
                  <c:v>Vidin</c:v>
                </c:pt>
                <c:pt idx="39">
                  <c:v>Narva</c:v>
                </c:pt>
                <c:pt idx="40">
                  <c:v>Pernik</c:v>
                </c:pt>
                <c:pt idx="41">
                  <c:v>Daugavpils</c:v>
                </c:pt>
              </c:strCache>
            </c:strRef>
          </c:cat>
          <c:val>
            <c:numRef>
              <c:f>term_szaporodas_ezrelek_2022!$B$2:$B$43</c:f>
              <c:numCache>
                <c:formatCode>General</c:formatCode>
                <c:ptCount val="42"/>
                <c:pt idx="0">
                  <c:v>5.95</c:v>
                </c:pt>
                <c:pt idx="1">
                  <c:v>-1.23</c:v>
                </c:pt>
                <c:pt idx="2">
                  <c:v>-1.65</c:v>
                </c:pt>
                <c:pt idx="3">
                  <c:v>-2.76</c:v>
                </c:pt>
                <c:pt idx="4">
                  <c:v>-3.1</c:v>
                </c:pt>
                <c:pt idx="5">
                  <c:v>-3.57</c:v>
                </c:pt>
                <c:pt idx="6">
                  <c:v>-3.9</c:v>
                </c:pt>
                <c:pt idx="7">
                  <c:v>-3.92</c:v>
                </c:pt>
                <c:pt idx="8">
                  <c:v>-4.33</c:v>
                </c:pt>
                <c:pt idx="9">
                  <c:v>-4.3499999999999996</c:v>
                </c:pt>
                <c:pt idx="10">
                  <c:v>-4.5</c:v>
                </c:pt>
                <c:pt idx="11">
                  <c:v>-4.57</c:v>
                </c:pt>
                <c:pt idx="12">
                  <c:v>-4.95</c:v>
                </c:pt>
                <c:pt idx="13">
                  <c:v>-5.32</c:v>
                </c:pt>
                <c:pt idx="14">
                  <c:v>-5.41</c:v>
                </c:pt>
                <c:pt idx="15">
                  <c:v>-5.69</c:v>
                </c:pt>
                <c:pt idx="16">
                  <c:v>-5.76</c:v>
                </c:pt>
                <c:pt idx="17">
                  <c:v>-5.99</c:v>
                </c:pt>
                <c:pt idx="18">
                  <c:v>-6</c:v>
                </c:pt>
                <c:pt idx="19">
                  <c:v>-6.08</c:v>
                </c:pt>
                <c:pt idx="20">
                  <c:v>-6.23</c:v>
                </c:pt>
                <c:pt idx="21">
                  <c:v>-6.69</c:v>
                </c:pt>
                <c:pt idx="22">
                  <c:v>-6.77</c:v>
                </c:pt>
                <c:pt idx="23">
                  <c:v>-7.01</c:v>
                </c:pt>
                <c:pt idx="24">
                  <c:v>-7.37</c:v>
                </c:pt>
                <c:pt idx="25">
                  <c:v>-7.38</c:v>
                </c:pt>
                <c:pt idx="26">
                  <c:v>-7.86</c:v>
                </c:pt>
                <c:pt idx="27">
                  <c:v>-7.87</c:v>
                </c:pt>
                <c:pt idx="28">
                  <c:v>-7.92</c:v>
                </c:pt>
                <c:pt idx="29">
                  <c:v>-8.2100000000000009</c:v>
                </c:pt>
                <c:pt idx="30">
                  <c:v>-8.5500000000000007</c:v>
                </c:pt>
                <c:pt idx="31">
                  <c:v>-8.58</c:v>
                </c:pt>
                <c:pt idx="32">
                  <c:v>-9.0299999999999994</c:v>
                </c:pt>
                <c:pt idx="33">
                  <c:v>-9.0500000000000007</c:v>
                </c:pt>
                <c:pt idx="34">
                  <c:v>-9.1</c:v>
                </c:pt>
                <c:pt idx="35">
                  <c:v>-9.17</c:v>
                </c:pt>
                <c:pt idx="36">
                  <c:v>-9.84</c:v>
                </c:pt>
                <c:pt idx="37">
                  <c:v>-10.25</c:v>
                </c:pt>
                <c:pt idx="38">
                  <c:v>-10.44</c:v>
                </c:pt>
                <c:pt idx="39">
                  <c:v>-11.38</c:v>
                </c:pt>
                <c:pt idx="40">
                  <c:v>-11.72</c:v>
                </c:pt>
                <c:pt idx="41">
                  <c:v>-11.74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08-5F47-8BB4-2FCF63226E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B8-9945-A538-79F1E188D97A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B8-9945-A538-79F1E188D97A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8B8-9945-A538-79F1E188D97A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8B8-9945-A538-79F1E188D97A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8B8-9945-A538-79F1E188D97A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8B8-9945-A538-79F1E188D97A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8B8-9945-A538-79F1E188D97A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8B8-9945-A538-79F1E188D97A}"/>
              </c:ext>
            </c:extLst>
          </c:dPt>
          <c:dPt>
            <c:idx val="22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8B8-9945-A538-79F1E188D97A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8B8-9945-A538-79F1E188D97A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8B8-9945-A538-79F1E188D9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fizetes_eur_2024_2025!$A$2:$A$43</c:f>
              <c:strCache>
                <c:ptCount val="42"/>
                <c:pt idx="0">
                  <c:v>Maribor</c:v>
                </c:pt>
                <c:pt idx="1">
                  <c:v>Split</c:v>
                </c:pt>
                <c:pt idx="2">
                  <c:v>Tartu</c:v>
                </c:pt>
                <c:pt idx="3">
                  <c:v>Kaunas</c:v>
                </c:pt>
                <c:pt idx="4">
                  <c:v>Nyitra</c:v>
                </c:pt>
                <c:pt idx="5">
                  <c:v>Szlavónbród</c:v>
                </c:pt>
                <c:pt idx="6">
                  <c:v>Kassa</c:v>
                </c:pt>
                <c:pt idx="7">
                  <c:v>Klaipėda</c:v>
                </c:pt>
                <c:pt idx="8">
                  <c:v>Fiume</c:v>
                </c:pt>
                <c:pt idx="9">
                  <c:v>Póla</c:v>
                </c:pt>
                <c:pt idx="10">
                  <c:v>Zsolna</c:v>
                </c:pt>
                <c:pt idx="11">
                  <c:v>Nagyszombat</c:v>
                </c:pt>
                <c:pt idx="12">
                  <c:v>Eszék</c:v>
                </c:pt>
                <c:pt idx="13">
                  <c:v>Zára</c:v>
                </c:pt>
                <c:pt idx="14">
                  <c:v>Šiauliai</c:v>
                </c:pt>
                <c:pt idx="15">
                  <c:v>Panevėžys</c:v>
                </c:pt>
                <c:pt idx="16">
                  <c:v>Trencsén</c:v>
                </c:pt>
                <c:pt idx="17">
                  <c:v>Eperjes</c:v>
                </c:pt>
                <c:pt idx="18">
                  <c:v>Narva</c:v>
                </c:pt>
                <c:pt idx="19">
                  <c:v>Jelgava</c:v>
                </c:pt>
                <c:pt idx="20">
                  <c:v>Alytus</c:v>
                </c:pt>
                <c:pt idx="21">
                  <c:v>Liepāja</c:v>
                </c:pt>
                <c:pt idx="22">
                  <c:v>Székesfehérvár</c:v>
                </c:pt>
                <c:pt idx="23">
                  <c:v>Besztercebánya</c:v>
                </c:pt>
                <c:pt idx="24">
                  <c:v>Daugavpils</c:v>
                </c:pt>
                <c:pt idx="25">
                  <c:v>Várna</c:v>
                </c:pt>
                <c:pt idx="26">
                  <c:v>Plovdiv</c:v>
                </c:pt>
                <c:pt idx="27">
                  <c:v>Burgasz</c:v>
                </c:pt>
                <c:pt idx="28">
                  <c:v>Sztara Zagora</c:v>
                </c:pt>
                <c:pt idx="29">
                  <c:v>Rusze</c:v>
                </c:pt>
                <c:pt idx="30">
                  <c:v>Veliko Tarnovo</c:v>
                </c:pt>
                <c:pt idx="31">
                  <c:v>Pernik</c:v>
                </c:pt>
                <c:pt idx="32">
                  <c:v>Plevna</c:v>
                </c:pt>
                <c:pt idx="33">
                  <c:v>Vraca</c:v>
                </c:pt>
                <c:pt idx="34">
                  <c:v>Sumen</c:v>
                </c:pt>
                <c:pt idx="35">
                  <c:v>Pazardzsik</c:v>
                </c:pt>
                <c:pt idx="36">
                  <c:v>Szliven</c:v>
                </c:pt>
                <c:pt idx="37">
                  <c:v>Blagoevgrad</c:v>
                </c:pt>
                <c:pt idx="38">
                  <c:v>Jambol</c:v>
                </c:pt>
                <c:pt idx="39">
                  <c:v>Haszkovo</c:v>
                </c:pt>
                <c:pt idx="40">
                  <c:v>Dobrics</c:v>
                </c:pt>
                <c:pt idx="41">
                  <c:v>Vidin</c:v>
                </c:pt>
              </c:strCache>
            </c:strRef>
          </c:cat>
          <c:val>
            <c:numRef>
              <c:f>fizetes_eur_2024_2025!$B$2:$B$43</c:f>
              <c:numCache>
                <c:formatCode>General</c:formatCode>
                <c:ptCount val="42"/>
                <c:pt idx="0">
                  <c:v>1632</c:v>
                </c:pt>
                <c:pt idx="1">
                  <c:v>1500</c:v>
                </c:pt>
                <c:pt idx="2">
                  <c:v>1450</c:v>
                </c:pt>
                <c:pt idx="3">
                  <c:v>1350</c:v>
                </c:pt>
                <c:pt idx="4">
                  <c:v>1335</c:v>
                </c:pt>
                <c:pt idx="5">
                  <c:v>1323</c:v>
                </c:pt>
                <c:pt idx="6">
                  <c:v>1305</c:v>
                </c:pt>
                <c:pt idx="7">
                  <c:v>1300</c:v>
                </c:pt>
                <c:pt idx="8">
                  <c:v>1286</c:v>
                </c:pt>
                <c:pt idx="9">
                  <c:v>1277</c:v>
                </c:pt>
                <c:pt idx="10">
                  <c:v>1231</c:v>
                </c:pt>
                <c:pt idx="11">
                  <c:v>1202</c:v>
                </c:pt>
                <c:pt idx="12">
                  <c:v>1201</c:v>
                </c:pt>
                <c:pt idx="13">
                  <c:v>1190</c:v>
                </c:pt>
                <c:pt idx="14">
                  <c:v>1180</c:v>
                </c:pt>
                <c:pt idx="15">
                  <c:v>1150</c:v>
                </c:pt>
                <c:pt idx="16">
                  <c:v>1149</c:v>
                </c:pt>
                <c:pt idx="17">
                  <c:v>1100</c:v>
                </c:pt>
                <c:pt idx="18">
                  <c:v>1100</c:v>
                </c:pt>
                <c:pt idx="19">
                  <c:v>1100</c:v>
                </c:pt>
                <c:pt idx="20">
                  <c:v>1100</c:v>
                </c:pt>
                <c:pt idx="21">
                  <c:v>1050</c:v>
                </c:pt>
                <c:pt idx="22">
                  <c:v>1000</c:v>
                </c:pt>
                <c:pt idx="23">
                  <c:v>975</c:v>
                </c:pt>
                <c:pt idx="24">
                  <c:v>950</c:v>
                </c:pt>
                <c:pt idx="25">
                  <c:v>880</c:v>
                </c:pt>
                <c:pt idx="26">
                  <c:v>850</c:v>
                </c:pt>
                <c:pt idx="27">
                  <c:v>840</c:v>
                </c:pt>
                <c:pt idx="28">
                  <c:v>780</c:v>
                </c:pt>
                <c:pt idx="29">
                  <c:v>750</c:v>
                </c:pt>
                <c:pt idx="30">
                  <c:v>750</c:v>
                </c:pt>
                <c:pt idx="31">
                  <c:v>730</c:v>
                </c:pt>
                <c:pt idx="32">
                  <c:v>720</c:v>
                </c:pt>
                <c:pt idx="33">
                  <c:v>710</c:v>
                </c:pt>
                <c:pt idx="34">
                  <c:v>700</c:v>
                </c:pt>
                <c:pt idx="35">
                  <c:v>690</c:v>
                </c:pt>
                <c:pt idx="36">
                  <c:v>680</c:v>
                </c:pt>
                <c:pt idx="37">
                  <c:v>680</c:v>
                </c:pt>
                <c:pt idx="38">
                  <c:v>670</c:v>
                </c:pt>
                <c:pt idx="39">
                  <c:v>660</c:v>
                </c:pt>
                <c:pt idx="40">
                  <c:v>650</c:v>
                </c:pt>
                <c:pt idx="41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8B8-9945-A538-79F1E188D97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20-A54E-85AC-AA32962E3F05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20-A54E-85AC-AA32962E3F05}"/>
              </c:ext>
            </c:extLst>
          </c:dPt>
          <c:dPt>
            <c:idx val="36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20-A54E-85AC-AA32962E3F05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eroszakos_buncs_atl_1522!$A$2:$A$43</c:f>
              <c:strCache>
                <c:ptCount val="42"/>
                <c:pt idx="0">
                  <c:v>Kaunas</c:v>
                </c:pt>
                <c:pt idx="1">
                  <c:v>Split</c:v>
                </c:pt>
                <c:pt idx="2">
                  <c:v>Klaipėda</c:v>
                </c:pt>
                <c:pt idx="3">
                  <c:v>Kassa</c:v>
                </c:pt>
                <c:pt idx="4">
                  <c:v>Plovdiv</c:v>
                </c:pt>
                <c:pt idx="5">
                  <c:v>Šiauliai</c:v>
                </c:pt>
                <c:pt idx="6">
                  <c:v>Panevėžys</c:v>
                </c:pt>
                <c:pt idx="7">
                  <c:v>Zára</c:v>
                </c:pt>
                <c:pt idx="8">
                  <c:v>Daugavpils</c:v>
                </c:pt>
                <c:pt idx="9">
                  <c:v>Póla</c:v>
                </c:pt>
                <c:pt idx="10">
                  <c:v>Jelgava</c:v>
                </c:pt>
                <c:pt idx="11">
                  <c:v>Nyitra</c:v>
                </c:pt>
                <c:pt idx="12">
                  <c:v>Liepāja</c:v>
                </c:pt>
                <c:pt idx="13">
                  <c:v>Eszék</c:v>
                </c:pt>
                <c:pt idx="14">
                  <c:v>Fiume</c:v>
                </c:pt>
                <c:pt idx="15">
                  <c:v>Szlavónbród</c:v>
                </c:pt>
                <c:pt idx="16">
                  <c:v>Alytus</c:v>
                </c:pt>
                <c:pt idx="17">
                  <c:v>Maribor</c:v>
                </c:pt>
                <c:pt idx="18">
                  <c:v>Narva</c:v>
                </c:pt>
                <c:pt idx="19">
                  <c:v>Eperjes</c:v>
                </c:pt>
                <c:pt idx="20">
                  <c:v>Burgasz</c:v>
                </c:pt>
                <c:pt idx="21">
                  <c:v>Rusze</c:v>
                </c:pt>
                <c:pt idx="22">
                  <c:v>Sumen</c:v>
                </c:pt>
                <c:pt idx="23">
                  <c:v>Várna</c:v>
                </c:pt>
                <c:pt idx="24">
                  <c:v>Zsolna</c:v>
                </c:pt>
                <c:pt idx="25">
                  <c:v>Plevna</c:v>
                </c:pt>
                <c:pt idx="26">
                  <c:v>Jambol</c:v>
                </c:pt>
                <c:pt idx="27">
                  <c:v>Haszkovo</c:v>
                </c:pt>
                <c:pt idx="28">
                  <c:v>Pazardzsik</c:v>
                </c:pt>
                <c:pt idx="29">
                  <c:v>Sztara Zagora</c:v>
                </c:pt>
                <c:pt idx="30">
                  <c:v>Tartu</c:v>
                </c:pt>
                <c:pt idx="31">
                  <c:v>Pernik</c:v>
                </c:pt>
                <c:pt idx="32">
                  <c:v>Szliven</c:v>
                </c:pt>
                <c:pt idx="33">
                  <c:v>Trencsén</c:v>
                </c:pt>
                <c:pt idx="34">
                  <c:v>Vraca</c:v>
                </c:pt>
                <c:pt idx="35">
                  <c:v>Besztercebánya</c:v>
                </c:pt>
                <c:pt idx="36">
                  <c:v>Székesfehérvár</c:v>
                </c:pt>
                <c:pt idx="37">
                  <c:v>Veliko Tarnovo</c:v>
                </c:pt>
                <c:pt idx="38">
                  <c:v>Blagoevgrad</c:v>
                </c:pt>
                <c:pt idx="39">
                  <c:v>Vidin</c:v>
                </c:pt>
                <c:pt idx="40">
                  <c:v>Dobrics</c:v>
                </c:pt>
                <c:pt idx="41">
                  <c:v>Nagyszombat</c:v>
                </c:pt>
              </c:strCache>
            </c:strRef>
          </c:cat>
          <c:val>
            <c:numRef>
              <c:f>eroszakos_buncs_atl_1522!$B$2:$B$43</c:f>
              <c:numCache>
                <c:formatCode>0.0</c:formatCode>
                <c:ptCount val="42"/>
                <c:pt idx="0">
                  <c:v>12.75</c:v>
                </c:pt>
                <c:pt idx="1">
                  <c:v>8.6300000000000008</c:v>
                </c:pt>
                <c:pt idx="2">
                  <c:v>6.38</c:v>
                </c:pt>
                <c:pt idx="3">
                  <c:v>4.1399999999999997</c:v>
                </c:pt>
                <c:pt idx="4">
                  <c:v>4.13</c:v>
                </c:pt>
                <c:pt idx="5">
                  <c:v>3.5</c:v>
                </c:pt>
                <c:pt idx="6">
                  <c:v>3.38</c:v>
                </c:pt>
                <c:pt idx="7">
                  <c:v>3.13</c:v>
                </c:pt>
                <c:pt idx="8">
                  <c:v>3</c:v>
                </c:pt>
                <c:pt idx="9">
                  <c:v>3</c:v>
                </c:pt>
                <c:pt idx="10">
                  <c:v>2.63</c:v>
                </c:pt>
                <c:pt idx="11">
                  <c:v>2.57</c:v>
                </c:pt>
                <c:pt idx="12">
                  <c:v>2.5</c:v>
                </c:pt>
                <c:pt idx="13">
                  <c:v>2.5</c:v>
                </c:pt>
                <c:pt idx="14">
                  <c:v>2.5</c:v>
                </c:pt>
                <c:pt idx="15">
                  <c:v>2.5</c:v>
                </c:pt>
                <c:pt idx="16">
                  <c:v>2.38</c:v>
                </c:pt>
                <c:pt idx="17">
                  <c:v>1.75</c:v>
                </c:pt>
                <c:pt idx="18">
                  <c:v>1.63</c:v>
                </c:pt>
                <c:pt idx="19">
                  <c:v>1.57</c:v>
                </c:pt>
                <c:pt idx="20">
                  <c:v>1.38</c:v>
                </c:pt>
                <c:pt idx="21">
                  <c:v>1.38</c:v>
                </c:pt>
                <c:pt idx="22">
                  <c:v>1.38</c:v>
                </c:pt>
                <c:pt idx="23">
                  <c:v>1.38</c:v>
                </c:pt>
                <c:pt idx="24">
                  <c:v>1.29</c:v>
                </c:pt>
                <c:pt idx="25">
                  <c:v>1.1299999999999999</c:v>
                </c:pt>
                <c:pt idx="26">
                  <c:v>1.1299999999999999</c:v>
                </c:pt>
                <c:pt idx="27">
                  <c:v>1</c:v>
                </c:pt>
                <c:pt idx="28">
                  <c:v>1</c:v>
                </c:pt>
                <c:pt idx="29">
                  <c:v>0.88</c:v>
                </c:pt>
                <c:pt idx="30">
                  <c:v>0.88</c:v>
                </c:pt>
                <c:pt idx="31">
                  <c:v>0.75</c:v>
                </c:pt>
                <c:pt idx="32">
                  <c:v>0.75</c:v>
                </c:pt>
                <c:pt idx="33">
                  <c:v>0.71</c:v>
                </c:pt>
                <c:pt idx="34">
                  <c:v>0.63</c:v>
                </c:pt>
                <c:pt idx="35">
                  <c:v>0.56999999999999995</c:v>
                </c:pt>
                <c:pt idx="36">
                  <c:v>0.5</c:v>
                </c:pt>
                <c:pt idx="37">
                  <c:v>0.38</c:v>
                </c:pt>
                <c:pt idx="38">
                  <c:v>0.25</c:v>
                </c:pt>
                <c:pt idx="39">
                  <c:v>0.25</c:v>
                </c:pt>
                <c:pt idx="40">
                  <c:v>0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20-A54E-85AC-AA32962E3F0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38-7E45-82F8-A6E90B213B3F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38-7E45-82F8-A6E90B213B3F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C38-7E45-82F8-A6E90B213B3F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C38-7E45-82F8-A6E90B213B3F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C38-7E45-82F8-A6E90B213B3F}"/>
              </c:ext>
            </c:extLst>
          </c:dPt>
          <c:dPt>
            <c:idx val="11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C38-7E45-82F8-A6E90B213B3F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C38-7E45-82F8-A6E90B213B3F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C38-7E45-82F8-A6E90B213B3F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C38-7E45-82F8-A6E90B213B3F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C38-7E45-82F8-A6E90B213B3F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C38-7E45-82F8-A6E90B213B3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biztonsag_2026!$A$2:$A$43</c:f>
              <c:strCache>
                <c:ptCount val="42"/>
                <c:pt idx="0">
                  <c:v>Szlavónbród</c:v>
                </c:pt>
                <c:pt idx="1">
                  <c:v>Eszék</c:v>
                </c:pt>
                <c:pt idx="2">
                  <c:v>Jambol</c:v>
                </c:pt>
                <c:pt idx="3">
                  <c:v>Vidin</c:v>
                </c:pt>
                <c:pt idx="4">
                  <c:v>Sztara Zagora</c:v>
                </c:pt>
                <c:pt idx="5">
                  <c:v>Póla</c:v>
                </c:pt>
                <c:pt idx="6">
                  <c:v>Veliko Tarnovo</c:v>
                </c:pt>
                <c:pt idx="7">
                  <c:v>Fiume</c:v>
                </c:pt>
                <c:pt idx="8">
                  <c:v>Blagoevgrad</c:v>
                </c:pt>
                <c:pt idx="9">
                  <c:v>Eperjes</c:v>
                </c:pt>
                <c:pt idx="10">
                  <c:v>Besztercebánya</c:v>
                </c:pt>
                <c:pt idx="11">
                  <c:v>Székesfehérvár</c:v>
                </c:pt>
                <c:pt idx="12">
                  <c:v>Nagyszombat</c:v>
                </c:pt>
                <c:pt idx="13">
                  <c:v>Maribor</c:v>
                </c:pt>
                <c:pt idx="14">
                  <c:v>Split</c:v>
                </c:pt>
                <c:pt idx="15">
                  <c:v>Tartu</c:v>
                </c:pt>
                <c:pt idx="16">
                  <c:v>Plovdiv</c:v>
                </c:pt>
                <c:pt idx="17">
                  <c:v>Trencsén</c:v>
                </c:pt>
                <c:pt idx="18">
                  <c:v>Zsolna</c:v>
                </c:pt>
                <c:pt idx="19">
                  <c:v>Pazardzsik</c:v>
                </c:pt>
                <c:pt idx="20">
                  <c:v>Rusze</c:v>
                </c:pt>
                <c:pt idx="21">
                  <c:v>Sumen</c:v>
                </c:pt>
                <c:pt idx="22">
                  <c:v>Szliven</c:v>
                </c:pt>
                <c:pt idx="23">
                  <c:v>Kassa</c:v>
                </c:pt>
                <c:pt idx="24">
                  <c:v>Nyitra</c:v>
                </c:pt>
                <c:pt idx="25">
                  <c:v>Várna</c:v>
                </c:pt>
                <c:pt idx="26">
                  <c:v>Alytus</c:v>
                </c:pt>
                <c:pt idx="27">
                  <c:v>Burgasz</c:v>
                </c:pt>
                <c:pt idx="28">
                  <c:v>Zára</c:v>
                </c:pt>
                <c:pt idx="29">
                  <c:v>Haszkovo</c:v>
                </c:pt>
                <c:pt idx="30">
                  <c:v>Šiauliai</c:v>
                </c:pt>
                <c:pt idx="31">
                  <c:v>Daugavpils</c:v>
                </c:pt>
                <c:pt idx="32">
                  <c:v>Plevna</c:v>
                </c:pt>
                <c:pt idx="33">
                  <c:v>Vraca</c:v>
                </c:pt>
                <c:pt idx="34">
                  <c:v>Klaipėda</c:v>
                </c:pt>
                <c:pt idx="35">
                  <c:v>Pernik</c:v>
                </c:pt>
                <c:pt idx="36">
                  <c:v>Panevėžys</c:v>
                </c:pt>
                <c:pt idx="37">
                  <c:v>Narva</c:v>
                </c:pt>
                <c:pt idx="38">
                  <c:v>Jelgava</c:v>
                </c:pt>
                <c:pt idx="39">
                  <c:v>Dobrics</c:v>
                </c:pt>
                <c:pt idx="40">
                  <c:v>Liepāja</c:v>
                </c:pt>
                <c:pt idx="41">
                  <c:v>Kaunas</c:v>
                </c:pt>
              </c:strCache>
            </c:strRef>
          </c:cat>
          <c:val>
            <c:numRef>
              <c:f>biztonsag_2026!$B$2:$B$43</c:f>
              <c:numCache>
                <c:formatCode>0.0</c:formatCode>
                <c:ptCount val="42"/>
                <c:pt idx="0">
                  <c:v>85</c:v>
                </c:pt>
                <c:pt idx="1">
                  <c:v>80.819999999999993</c:v>
                </c:pt>
                <c:pt idx="2">
                  <c:v>80.56</c:v>
                </c:pt>
                <c:pt idx="3">
                  <c:v>80</c:v>
                </c:pt>
                <c:pt idx="4">
                  <c:v>78.260000000000005</c:v>
                </c:pt>
                <c:pt idx="5">
                  <c:v>76.41</c:v>
                </c:pt>
                <c:pt idx="6">
                  <c:v>76.23</c:v>
                </c:pt>
                <c:pt idx="7">
                  <c:v>76.209999999999994</c:v>
                </c:pt>
                <c:pt idx="8">
                  <c:v>75</c:v>
                </c:pt>
                <c:pt idx="9">
                  <c:v>73.959999999999994</c:v>
                </c:pt>
                <c:pt idx="10">
                  <c:v>73.790000000000006</c:v>
                </c:pt>
                <c:pt idx="11">
                  <c:v>72.069999999999993</c:v>
                </c:pt>
                <c:pt idx="12">
                  <c:v>72.06</c:v>
                </c:pt>
                <c:pt idx="13">
                  <c:v>71.48</c:v>
                </c:pt>
                <c:pt idx="14">
                  <c:v>71.37</c:v>
                </c:pt>
                <c:pt idx="15">
                  <c:v>71.36</c:v>
                </c:pt>
                <c:pt idx="16">
                  <c:v>70.55</c:v>
                </c:pt>
                <c:pt idx="17">
                  <c:v>67.540000000000006</c:v>
                </c:pt>
                <c:pt idx="18">
                  <c:v>66.87</c:v>
                </c:pt>
                <c:pt idx="19">
                  <c:v>65</c:v>
                </c:pt>
                <c:pt idx="20">
                  <c:v>64.58</c:v>
                </c:pt>
                <c:pt idx="21">
                  <c:v>64.58</c:v>
                </c:pt>
                <c:pt idx="22">
                  <c:v>64.290000000000006</c:v>
                </c:pt>
                <c:pt idx="23">
                  <c:v>61.97</c:v>
                </c:pt>
                <c:pt idx="24">
                  <c:v>61.54</c:v>
                </c:pt>
                <c:pt idx="25">
                  <c:v>61.53</c:v>
                </c:pt>
                <c:pt idx="26">
                  <c:v>60.94</c:v>
                </c:pt>
                <c:pt idx="27">
                  <c:v>58.96</c:v>
                </c:pt>
                <c:pt idx="28">
                  <c:v>58.93</c:v>
                </c:pt>
                <c:pt idx="29">
                  <c:v>56.82</c:v>
                </c:pt>
                <c:pt idx="30">
                  <c:v>56.26</c:v>
                </c:pt>
                <c:pt idx="31">
                  <c:v>55.28</c:v>
                </c:pt>
                <c:pt idx="32">
                  <c:v>55</c:v>
                </c:pt>
                <c:pt idx="33">
                  <c:v>53.57</c:v>
                </c:pt>
                <c:pt idx="34">
                  <c:v>53.01</c:v>
                </c:pt>
                <c:pt idx="35">
                  <c:v>50</c:v>
                </c:pt>
                <c:pt idx="36">
                  <c:v>49.28</c:v>
                </c:pt>
                <c:pt idx="37">
                  <c:v>49.04</c:v>
                </c:pt>
                <c:pt idx="38">
                  <c:v>48.11</c:v>
                </c:pt>
                <c:pt idx="39">
                  <c:v>48.08</c:v>
                </c:pt>
                <c:pt idx="40">
                  <c:v>47.02</c:v>
                </c:pt>
                <c:pt idx="41">
                  <c:v>45.49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5C38-7E45-82F8-A6E90B213B3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05-964F-9518-89982B0735DE}"/>
              </c:ext>
            </c:extLst>
          </c:dPt>
          <c:dPt>
            <c:idx val="2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05-964F-9518-89982B0735DE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05-964F-9518-89982B0735DE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05-964F-9518-89982B0735DE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D05-964F-9518-89982B0735DE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D05-964F-9518-89982B0735DE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D05-964F-9518-89982B0735DE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D05-964F-9518-89982B0735DE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D05-964F-9518-89982B0735DE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D05-964F-9518-89982B0735D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korhazi_agyak_2026!$A$2:$A$43</c:f>
              <c:strCache>
                <c:ptCount val="42"/>
                <c:pt idx="0">
                  <c:v>Plevna</c:v>
                </c:pt>
                <c:pt idx="1">
                  <c:v>Plovdiv</c:v>
                </c:pt>
                <c:pt idx="2">
                  <c:v>Székesfehérvár</c:v>
                </c:pt>
                <c:pt idx="3">
                  <c:v>Eperjes</c:v>
                </c:pt>
                <c:pt idx="4">
                  <c:v>Pazardzsik</c:v>
                </c:pt>
                <c:pt idx="5">
                  <c:v>Sztara Zagora</c:v>
                </c:pt>
                <c:pt idx="6">
                  <c:v>Trencsén</c:v>
                </c:pt>
                <c:pt idx="7">
                  <c:v>Besztercebánya</c:v>
                </c:pt>
                <c:pt idx="8">
                  <c:v>Vraca</c:v>
                </c:pt>
                <c:pt idx="9">
                  <c:v>Szliven</c:v>
                </c:pt>
                <c:pt idx="10">
                  <c:v>Maribor</c:v>
                </c:pt>
                <c:pt idx="11">
                  <c:v>Eszék</c:v>
                </c:pt>
                <c:pt idx="12">
                  <c:v>Tartu</c:v>
                </c:pt>
                <c:pt idx="13">
                  <c:v>Fiume</c:v>
                </c:pt>
                <c:pt idx="14">
                  <c:v>Veliko Tarnovo</c:v>
                </c:pt>
                <c:pt idx="15">
                  <c:v>Nyitra</c:v>
                </c:pt>
                <c:pt idx="16">
                  <c:v>Nagyszombat</c:v>
                </c:pt>
                <c:pt idx="17">
                  <c:v>Vidin</c:v>
                </c:pt>
                <c:pt idx="18">
                  <c:v>Szlavónbród</c:v>
                </c:pt>
                <c:pt idx="19">
                  <c:v>Haszkovo</c:v>
                </c:pt>
                <c:pt idx="20">
                  <c:v>Zsolna</c:v>
                </c:pt>
                <c:pt idx="21">
                  <c:v>Kaunas</c:v>
                </c:pt>
                <c:pt idx="22">
                  <c:v>Burgasz</c:v>
                </c:pt>
                <c:pt idx="23">
                  <c:v>Split</c:v>
                </c:pt>
                <c:pt idx="24">
                  <c:v>Várna</c:v>
                </c:pt>
                <c:pt idx="25">
                  <c:v>Rusze</c:v>
                </c:pt>
                <c:pt idx="26">
                  <c:v>Sumen</c:v>
                </c:pt>
                <c:pt idx="27">
                  <c:v>Pernik</c:v>
                </c:pt>
                <c:pt idx="28">
                  <c:v>Póla</c:v>
                </c:pt>
                <c:pt idx="29">
                  <c:v>Blagoevgrad</c:v>
                </c:pt>
                <c:pt idx="30">
                  <c:v>Šiauliai</c:v>
                </c:pt>
                <c:pt idx="31">
                  <c:v>Klaipėda</c:v>
                </c:pt>
                <c:pt idx="32">
                  <c:v>Jambol</c:v>
                </c:pt>
                <c:pt idx="33">
                  <c:v>Panevėžys</c:v>
                </c:pt>
                <c:pt idx="34">
                  <c:v>Alytus</c:v>
                </c:pt>
                <c:pt idx="35">
                  <c:v>Daugavpils</c:v>
                </c:pt>
                <c:pt idx="36">
                  <c:v>Kassa</c:v>
                </c:pt>
                <c:pt idx="37">
                  <c:v>Dobrics</c:v>
                </c:pt>
                <c:pt idx="38">
                  <c:v>Zára</c:v>
                </c:pt>
                <c:pt idx="39">
                  <c:v>Jelgava</c:v>
                </c:pt>
                <c:pt idx="40">
                  <c:v>Liepāja</c:v>
                </c:pt>
                <c:pt idx="41">
                  <c:v>Narva</c:v>
                </c:pt>
              </c:strCache>
            </c:strRef>
          </c:cat>
          <c:val>
            <c:numRef>
              <c:f>korhazi_agyak_2026!$B$2:$B$43</c:f>
              <c:numCache>
                <c:formatCode>0.0</c:formatCode>
                <c:ptCount val="42"/>
                <c:pt idx="0">
                  <c:v>27.275864756242829</c:v>
                </c:pt>
                <c:pt idx="1">
                  <c:v>16.906170752324602</c:v>
                </c:pt>
                <c:pt idx="2">
                  <c:v>16.081270483597311</c:v>
                </c:pt>
                <c:pt idx="3">
                  <c:v>13.11131506490101</c:v>
                </c:pt>
                <c:pt idx="4">
                  <c:v>12.943308309603941</c:v>
                </c:pt>
                <c:pt idx="5">
                  <c:v>12.841194552123209</c:v>
                </c:pt>
                <c:pt idx="6">
                  <c:v>12.486686988137651</c:v>
                </c:pt>
                <c:pt idx="7">
                  <c:v>12.21503777367659</c:v>
                </c:pt>
                <c:pt idx="8">
                  <c:v>11.99712069103415</c:v>
                </c:pt>
                <c:pt idx="9">
                  <c:v>11.550011550011551</c:v>
                </c:pt>
                <c:pt idx="10">
                  <c:v>11.061555343173691</c:v>
                </c:pt>
                <c:pt idx="11">
                  <c:v>11.05565733779771</c:v>
                </c:pt>
                <c:pt idx="12">
                  <c:v>10.680283180079751</c:v>
                </c:pt>
                <c:pt idx="13">
                  <c:v>10.402481464669389</c:v>
                </c:pt>
                <c:pt idx="14">
                  <c:v>10.33544602009332</c:v>
                </c:pt>
                <c:pt idx="15">
                  <c:v>10.307950006442471</c:v>
                </c:pt>
                <c:pt idx="16">
                  <c:v>10.285786625312529</c:v>
                </c:pt>
                <c:pt idx="17">
                  <c:v>9.8269931986862851</c:v>
                </c:pt>
                <c:pt idx="18">
                  <c:v>9.8175570645504386</c:v>
                </c:pt>
                <c:pt idx="19">
                  <c:v>9.6890558387741113</c:v>
                </c:pt>
                <c:pt idx="20">
                  <c:v>9.5191603612399298</c:v>
                </c:pt>
                <c:pt idx="21">
                  <c:v>9.3989379200150385</c:v>
                </c:pt>
                <c:pt idx="22">
                  <c:v>9.3417830181533557</c:v>
                </c:pt>
                <c:pt idx="23">
                  <c:v>9.3343004004919443</c:v>
                </c:pt>
                <c:pt idx="24">
                  <c:v>8.7169282747094865</c:v>
                </c:pt>
                <c:pt idx="25">
                  <c:v>8.5940827871731447</c:v>
                </c:pt>
                <c:pt idx="26">
                  <c:v>8.5704017030217567</c:v>
                </c:pt>
                <c:pt idx="27">
                  <c:v>8.2521163832965776</c:v>
                </c:pt>
                <c:pt idx="28">
                  <c:v>8.1379577601240065</c:v>
                </c:pt>
                <c:pt idx="29">
                  <c:v>8.1108980976257179</c:v>
                </c:pt>
                <c:pt idx="30">
                  <c:v>7.6653956523448246</c:v>
                </c:pt>
                <c:pt idx="31">
                  <c:v>7.5540111799365466</c:v>
                </c:pt>
                <c:pt idx="32">
                  <c:v>7.5405303506346613</c:v>
                </c:pt>
                <c:pt idx="33">
                  <c:v>7.4209384632948971</c:v>
                </c:pt>
                <c:pt idx="34">
                  <c:v>7.3368988087193241</c:v>
                </c:pt>
                <c:pt idx="35">
                  <c:v>7.3306370070778568</c:v>
                </c:pt>
                <c:pt idx="36">
                  <c:v>7.2540864687107076</c:v>
                </c:pt>
                <c:pt idx="37">
                  <c:v>6.9383996265879473</c:v>
                </c:pt>
                <c:pt idx="38">
                  <c:v>6.5469243687910961</c:v>
                </c:pt>
                <c:pt idx="39">
                  <c:v>5.8507331700003649</c:v>
                </c:pt>
                <c:pt idx="40">
                  <c:v>5.1959619952494061</c:v>
                </c:pt>
                <c:pt idx="41">
                  <c:v>5.1897021481659964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D05-964F-9518-89982B0735D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3A1-414E-962F-7E5D7048A9D1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3A1-414E-962F-7E5D7048A9D1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3A1-414E-962F-7E5D7048A9D1}"/>
              </c:ext>
            </c:extLst>
          </c:dPt>
          <c:dLbls>
            <c:dLbl>
              <c:idx val="28"/>
              <c:layout>
                <c:manualLayout>
                  <c:x val="-1.4637222792454124E-16"/>
                  <c:y val="-1.34220232274887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A1-414E-962F-7E5D7048A9D1}"/>
                </c:ext>
              </c:extLst>
            </c:dLbl>
            <c:dLbl>
              <c:idx val="29"/>
              <c:layout>
                <c:manualLayout>
                  <c:x val="-9.9800399201596798E-4"/>
                  <c:y val="-1.99154272382618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3A1-414E-962F-7E5D7048A9D1}"/>
                </c:ext>
              </c:extLst>
            </c:dLbl>
            <c:dLbl>
              <c:idx val="30"/>
              <c:layout>
                <c:manualLayout>
                  <c:x val="0"/>
                  <c:y val="-1.7597996328890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A1-414E-962F-7E5D7048A9D1}"/>
                </c:ext>
              </c:extLst>
            </c:dLbl>
            <c:dLbl>
              <c:idx val="31"/>
              <c:layout>
                <c:manualLayout>
                  <c:x val="0"/>
                  <c:y val="-1.65887842451066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A1-414E-962F-7E5D7048A9D1}"/>
                </c:ext>
              </c:extLst>
            </c:dLbl>
            <c:dLbl>
              <c:idx val="32"/>
              <c:layout>
                <c:manualLayout>
                  <c:x val="0"/>
                  <c:y val="-5.90808501878441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A1-414E-962F-7E5D7048A9D1}"/>
                </c:ext>
              </c:extLst>
            </c:dLbl>
            <c:dLbl>
              <c:idx val="33"/>
              <c:layout>
                <c:manualLayout>
                  <c:x val="0"/>
                  <c:y val="-3.74607585816478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3A1-414E-962F-7E5D7048A9D1}"/>
                </c:ext>
              </c:extLst>
            </c:dLbl>
            <c:dLbl>
              <c:idx val="34"/>
              <c:layout>
                <c:manualLayout>
                  <c:x val="0"/>
                  <c:y val="-8.407355943252191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A1-414E-962F-7E5D7048A9D1}"/>
                </c:ext>
              </c:extLst>
            </c:dLbl>
            <c:dLbl>
              <c:idx val="35"/>
              <c:layout>
                <c:manualLayout>
                  <c:x val="0"/>
                  <c:y val="-1.43344826994664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A1-414E-962F-7E5D7048A9D1}"/>
                </c:ext>
              </c:extLst>
            </c:dLbl>
            <c:dLbl>
              <c:idx val="36"/>
              <c:layout>
                <c:manualLayout>
                  <c:x val="-1.4637222792454124E-16"/>
                  <c:y val="-1.9556378982039009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A1-414E-962F-7E5D7048A9D1}"/>
                </c:ext>
              </c:extLst>
            </c:dLbl>
            <c:dLbl>
              <c:idx val="41"/>
              <c:layout>
                <c:manualLayout>
                  <c:x val="0"/>
                  <c:y val="-9.38980666632357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A1-414E-962F-7E5D7048A9D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lakasepites_2015_2022!$A$2:$A$43</c:f>
              <c:strCache>
                <c:ptCount val="42"/>
                <c:pt idx="0">
                  <c:v>Blagoevgrad</c:v>
                </c:pt>
                <c:pt idx="1">
                  <c:v>Plovdiv</c:v>
                </c:pt>
                <c:pt idx="2">
                  <c:v>Várna</c:v>
                </c:pt>
                <c:pt idx="3">
                  <c:v>Vraca</c:v>
                </c:pt>
                <c:pt idx="4">
                  <c:v>Burgasz</c:v>
                </c:pt>
                <c:pt idx="5">
                  <c:v>Veliko Tarnovo</c:v>
                </c:pt>
                <c:pt idx="6">
                  <c:v>Sztara Zagora</c:v>
                </c:pt>
                <c:pt idx="7">
                  <c:v>Kaunas</c:v>
                </c:pt>
                <c:pt idx="8">
                  <c:v>Pazardzsik</c:v>
                </c:pt>
                <c:pt idx="9">
                  <c:v>Nagyszombat</c:v>
                </c:pt>
                <c:pt idx="10">
                  <c:v>Tartu</c:v>
                </c:pt>
                <c:pt idx="11">
                  <c:v>Székesfehérvár</c:v>
                </c:pt>
                <c:pt idx="12">
                  <c:v>Haszkovo</c:v>
                </c:pt>
                <c:pt idx="13">
                  <c:v>Klaipėda</c:v>
                </c:pt>
                <c:pt idx="14">
                  <c:v>Pernik</c:v>
                </c:pt>
                <c:pt idx="15">
                  <c:v>Szliven</c:v>
                </c:pt>
                <c:pt idx="16">
                  <c:v>Sumen</c:v>
                </c:pt>
                <c:pt idx="17">
                  <c:v>Dobrics</c:v>
                </c:pt>
                <c:pt idx="18">
                  <c:v>Trencsén</c:v>
                </c:pt>
                <c:pt idx="19">
                  <c:v>Besztercebánya</c:v>
                </c:pt>
                <c:pt idx="20">
                  <c:v>Nyitra</c:v>
                </c:pt>
                <c:pt idx="21">
                  <c:v>Šiauliai</c:v>
                </c:pt>
                <c:pt idx="22">
                  <c:v>Panevėžys</c:v>
                </c:pt>
                <c:pt idx="23">
                  <c:v>Kassa</c:v>
                </c:pt>
                <c:pt idx="24">
                  <c:v>Jambol</c:v>
                </c:pt>
                <c:pt idx="25">
                  <c:v>Zsolna</c:v>
                </c:pt>
                <c:pt idx="26">
                  <c:v>Eperjes</c:v>
                </c:pt>
                <c:pt idx="27">
                  <c:v>Alytus</c:v>
                </c:pt>
                <c:pt idx="28">
                  <c:v>Plevna</c:v>
                </c:pt>
                <c:pt idx="29">
                  <c:v>Maribor</c:v>
                </c:pt>
                <c:pt idx="30">
                  <c:v>Vidin</c:v>
                </c:pt>
                <c:pt idx="31">
                  <c:v>Jelgava</c:v>
                </c:pt>
                <c:pt idx="32">
                  <c:v>Rusze</c:v>
                </c:pt>
                <c:pt idx="33">
                  <c:v>Liepāja</c:v>
                </c:pt>
                <c:pt idx="34">
                  <c:v>Daugavpils</c:v>
                </c:pt>
                <c:pt idx="35">
                  <c:v>Zára</c:v>
                </c:pt>
                <c:pt idx="36">
                  <c:v>Narva</c:v>
                </c:pt>
                <c:pt idx="37">
                  <c:v>Póla</c:v>
                </c:pt>
                <c:pt idx="38">
                  <c:v>Eszék</c:v>
                </c:pt>
                <c:pt idx="39">
                  <c:v>Split</c:v>
                </c:pt>
                <c:pt idx="40">
                  <c:v>Szlavónbród</c:v>
                </c:pt>
                <c:pt idx="41">
                  <c:v>Fiume</c:v>
                </c:pt>
              </c:strCache>
            </c:strRef>
          </c:cat>
          <c:val>
            <c:numRef>
              <c:f>lakasepites_2015_2022!$B$2:$B$43</c:f>
              <c:numCache>
                <c:formatCode>0</c:formatCode>
                <c:ptCount val="42"/>
                <c:pt idx="0">
                  <c:v>91.328712579265598</c:v>
                </c:pt>
                <c:pt idx="1">
                  <c:v>84.111114349841145</c:v>
                </c:pt>
                <c:pt idx="2">
                  <c:v>78.828084139398712</c:v>
                </c:pt>
                <c:pt idx="3">
                  <c:v>71.602815324322165</c:v>
                </c:pt>
                <c:pt idx="4">
                  <c:v>66.675082687403744</c:v>
                </c:pt>
                <c:pt idx="5">
                  <c:v>57.407322967488938</c:v>
                </c:pt>
                <c:pt idx="6">
                  <c:v>49.671345676931601</c:v>
                </c:pt>
                <c:pt idx="7">
                  <c:v>46.605305029103143</c:v>
                </c:pt>
                <c:pt idx="8">
                  <c:v>40.596305827534223</c:v>
                </c:pt>
                <c:pt idx="9">
                  <c:v>38.896097730797223</c:v>
                </c:pt>
                <c:pt idx="10">
                  <c:v>38.66262511188868</c:v>
                </c:pt>
                <c:pt idx="11">
                  <c:v>35.32399650132254</c:v>
                </c:pt>
                <c:pt idx="12">
                  <c:v>31.97388426795456</c:v>
                </c:pt>
                <c:pt idx="13">
                  <c:v>28.724948599880449</c:v>
                </c:pt>
                <c:pt idx="14">
                  <c:v>26.23603898413602</c:v>
                </c:pt>
                <c:pt idx="15">
                  <c:v>25.738288896183629</c:v>
                </c:pt>
                <c:pt idx="16">
                  <c:v>24.038594454120702</c:v>
                </c:pt>
                <c:pt idx="17">
                  <c:v>21.74872901134113</c:v>
                </c:pt>
                <c:pt idx="18">
                  <c:v>20.56630798046201</c:v>
                </c:pt>
                <c:pt idx="19">
                  <c:v>20.40707941102275</c:v>
                </c:pt>
                <c:pt idx="20">
                  <c:v>19.752609199845381</c:v>
                </c:pt>
                <c:pt idx="21">
                  <c:v>19.477966901214671</c:v>
                </c:pt>
                <c:pt idx="22">
                  <c:v>18.23267496289531</c:v>
                </c:pt>
                <c:pt idx="23">
                  <c:v>17.510925093863481</c:v>
                </c:pt>
                <c:pt idx="24">
                  <c:v>16.259268568555989</c:v>
                </c:pt>
                <c:pt idx="25">
                  <c:v>15.474737612887481</c:v>
                </c:pt>
                <c:pt idx="26">
                  <c:v>14.422446571391109</c:v>
                </c:pt>
                <c:pt idx="27">
                  <c:v>13.53464753924275</c:v>
                </c:pt>
                <c:pt idx="28">
                  <c:v>7.0026607884394867</c:v>
                </c:pt>
                <c:pt idx="29">
                  <c:v>4.8316873738982693</c:v>
                </c:pt>
                <c:pt idx="30">
                  <c:v>3.7756342289689409</c:v>
                </c:pt>
                <c:pt idx="31">
                  <c:v>1.8466376567813649</c:v>
                </c:pt>
                <c:pt idx="32">
                  <c:v>1.2480102830068831</c:v>
                </c:pt>
                <c:pt idx="33">
                  <c:v>-2.8800475059382422</c:v>
                </c:pt>
                <c:pt idx="34">
                  <c:v>-3.3493427704752272</c:v>
                </c:pt>
                <c:pt idx="35">
                  <c:v>-5.0952150522330708</c:v>
                </c:pt>
                <c:pt idx="36">
                  <c:v>-5.4491872555742962</c:v>
                </c:pt>
                <c:pt idx="37">
                  <c:v>-13.873280372020931</c:v>
                </c:pt>
                <c:pt idx="38">
                  <c:v>-15.920146566428709</c:v>
                </c:pt>
                <c:pt idx="39">
                  <c:v>-20.20119201538898</c:v>
                </c:pt>
                <c:pt idx="40">
                  <c:v>-31.927513703673402</c:v>
                </c:pt>
                <c:pt idx="41">
                  <c:v>-43.018989257073692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A1-414E-962F-7E5D7048A9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A6-3041-A749-EB1C8449E395}"/>
              </c:ext>
            </c:extLst>
          </c:dPt>
          <c:dPt>
            <c:idx val="17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A6-3041-A749-EB1C8449E395}"/>
              </c:ext>
            </c:extLst>
          </c:dPt>
          <c:dLbls>
            <c:dLbl>
              <c:idx val="41"/>
              <c:layout>
                <c:manualLayout>
                  <c:x val="0"/>
                  <c:y val="-9.38980666632357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A6-3041-A749-EB1C8449E3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lakasar_2022!$A$2:$A$43</c:f>
              <c:strCache>
                <c:ptCount val="42"/>
                <c:pt idx="0">
                  <c:v>Split</c:v>
                </c:pt>
                <c:pt idx="1">
                  <c:v>Zára</c:v>
                </c:pt>
                <c:pt idx="2">
                  <c:v>Fiume</c:v>
                </c:pt>
                <c:pt idx="3">
                  <c:v>Póla</c:v>
                </c:pt>
                <c:pt idx="4">
                  <c:v>Kassa</c:v>
                </c:pt>
                <c:pt idx="5">
                  <c:v>Zsolna</c:v>
                </c:pt>
                <c:pt idx="6">
                  <c:v>Besztercebánya</c:v>
                </c:pt>
                <c:pt idx="7">
                  <c:v>Nagyszombat</c:v>
                </c:pt>
                <c:pt idx="8">
                  <c:v>Eperjes</c:v>
                </c:pt>
                <c:pt idx="9">
                  <c:v>Eszék</c:v>
                </c:pt>
                <c:pt idx="10">
                  <c:v>Nyitra</c:v>
                </c:pt>
                <c:pt idx="11">
                  <c:v>Maribor</c:v>
                </c:pt>
                <c:pt idx="12">
                  <c:v>Trencsén</c:v>
                </c:pt>
                <c:pt idx="13">
                  <c:v>Tartu</c:v>
                </c:pt>
                <c:pt idx="14">
                  <c:v>Kaunas</c:v>
                </c:pt>
                <c:pt idx="15">
                  <c:v>Szlavónbród</c:v>
                </c:pt>
                <c:pt idx="16">
                  <c:v>Klaipėda</c:v>
                </c:pt>
                <c:pt idx="17">
                  <c:v>Székesfehérvár</c:v>
                </c:pt>
                <c:pt idx="18">
                  <c:v>Sumen</c:v>
                </c:pt>
                <c:pt idx="19">
                  <c:v>Pernik</c:v>
                </c:pt>
                <c:pt idx="20">
                  <c:v>Várna</c:v>
                </c:pt>
                <c:pt idx="21">
                  <c:v>Rusze</c:v>
                </c:pt>
                <c:pt idx="22">
                  <c:v>Vraca</c:v>
                </c:pt>
                <c:pt idx="23">
                  <c:v>Šiauliai</c:v>
                </c:pt>
                <c:pt idx="24">
                  <c:v>Plovdiv</c:v>
                </c:pt>
                <c:pt idx="25">
                  <c:v>Plevna</c:v>
                </c:pt>
                <c:pt idx="26">
                  <c:v>Veliko Tarnovo</c:v>
                </c:pt>
                <c:pt idx="27">
                  <c:v>Panevėžys</c:v>
                </c:pt>
                <c:pt idx="28">
                  <c:v>Sztara Zagora</c:v>
                </c:pt>
                <c:pt idx="29">
                  <c:v>Narva</c:v>
                </c:pt>
                <c:pt idx="30">
                  <c:v>Blagoevgrad</c:v>
                </c:pt>
                <c:pt idx="31">
                  <c:v>Burgasz</c:v>
                </c:pt>
                <c:pt idx="32">
                  <c:v>Pazardzsik</c:v>
                </c:pt>
                <c:pt idx="33">
                  <c:v>Alytus</c:v>
                </c:pt>
                <c:pt idx="34">
                  <c:v>Dobrics</c:v>
                </c:pt>
                <c:pt idx="35">
                  <c:v>Haszkovo</c:v>
                </c:pt>
                <c:pt idx="36">
                  <c:v>Szliven</c:v>
                </c:pt>
                <c:pt idx="37">
                  <c:v>Liepāja</c:v>
                </c:pt>
                <c:pt idx="38">
                  <c:v>Vidin</c:v>
                </c:pt>
                <c:pt idx="39">
                  <c:v>Jelgava</c:v>
                </c:pt>
                <c:pt idx="40">
                  <c:v>Jambol</c:v>
                </c:pt>
                <c:pt idx="41">
                  <c:v>Daugavpils</c:v>
                </c:pt>
              </c:strCache>
            </c:strRef>
          </c:cat>
          <c:val>
            <c:numRef>
              <c:f>lakasar_2022!$B$2:$B$43</c:f>
              <c:numCache>
                <c:formatCode>General</c:formatCode>
                <c:ptCount val="42"/>
                <c:pt idx="0">
                  <c:v>5183</c:v>
                </c:pt>
                <c:pt idx="1">
                  <c:v>3808</c:v>
                </c:pt>
                <c:pt idx="2">
                  <c:v>3319</c:v>
                </c:pt>
                <c:pt idx="3">
                  <c:v>3300</c:v>
                </c:pt>
                <c:pt idx="4">
                  <c:v>3204</c:v>
                </c:pt>
                <c:pt idx="5">
                  <c:v>2789</c:v>
                </c:pt>
                <c:pt idx="6">
                  <c:v>2707</c:v>
                </c:pt>
                <c:pt idx="7">
                  <c:v>2692</c:v>
                </c:pt>
                <c:pt idx="8">
                  <c:v>2572</c:v>
                </c:pt>
                <c:pt idx="9">
                  <c:v>2465</c:v>
                </c:pt>
                <c:pt idx="10">
                  <c:v>2344</c:v>
                </c:pt>
                <c:pt idx="11">
                  <c:v>2330</c:v>
                </c:pt>
                <c:pt idx="12">
                  <c:v>2208</c:v>
                </c:pt>
                <c:pt idx="13">
                  <c:v>2100</c:v>
                </c:pt>
                <c:pt idx="14">
                  <c:v>2071</c:v>
                </c:pt>
                <c:pt idx="15">
                  <c:v>1978</c:v>
                </c:pt>
                <c:pt idx="16">
                  <c:v>1906</c:v>
                </c:pt>
                <c:pt idx="17">
                  <c:v>1564</c:v>
                </c:pt>
                <c:pt idx="18">
                  <c:v>1496</c:v>
                </c:pt>
                <c:pt idx="19">
                  <c:v>1431</c:v>
                </c:pt>
                <c:pt idx="20">
                  <c:v>1400</c:v>
                </c:pt>
                <c:pt idx="21">
                  <c:v>1356</c:v>
                </c:pt>
                <c:pt idx="22">
                  <c:v>1323</c:v>
                </c:pt>
                <c:pt idx="23">
                  <c:v>1273</c:v>
                </c:pt>
                <c:pt idx="24">
                  <c:v>1250</c:v>
                </c:pt>
                <c:pt idx="25">
                  <c:v>1248</c:v>
                </c:pt>
                <c:pt idx="26">
                  <c:v>1237</c:v>
                </c:pt>
                <c:pt idx="27">
                  <c:v>1236</c:v>
                </c:pt>
                <c:pt idx="28">
                  <c:v>1201</c:v>
                </c:pt>
                <c:pt idx="29">
                  <c:v>1200</c:v>
                </c:pt>
                <c:pt idx="30">
                  <c:v>1151</c:v>
                </c:pt>
                <c:pt idx="31">
                  <c:v>1150</c:v>
                </c:pt>
                <c:pt idx="32">
                  <c:v>1108</c:v>
                </c:pt>
                <c:pt idx="33">
                  <c:v>1100</c:v>
                </c:pt>
                <c:pt idx="34">
                  <c:v>1076</c:v>
                </c:pt>
                <c:pt idx="35">
                  <c:v>1065</c:v>
                </c:pt>
                <c:pt idx="36">
                  <c:v>1050</c:v>
                </c:pt>
                <c:pt idx="37">
                  <c:v>1000</c:v>
                </c:pt>
                <c:pt idx="38">
                  <c:v>947</c:v>
                </c:pt>
                <c:pt idx="39">
                  <c:v>743</c:v>
                </c:pt>
                <c:pt idx="40">
                  <c:v>532</c:v>
                </c:pt>
                <c:pt idx="41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A6-3041-A749-EB1C8449E39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86-B447-8884-65505DD6721E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86-B447-8884-65505DD6721E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C86-B447-8884-65505DD6721E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C86-B447-8884-65505DD6721E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C86-B447-8884-65505DD6721E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C86-B447-8884-65505DD6721E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C86-B447-8884-65505DD6721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foglalkoztatottak_2022!$A$2:$A$43</c:f>
              <c:strCache>
                <c:ptCount val="42"/>
                <c:pt idx="0">
                  <c:v>Székesfehérvár</c:v>
                </c:pt>
                <c:pt idx="1">
                  <c:v>Nagyszombat</c:v>
                </c:pt>
                <c:pt idx="2">
                  <c:v>Besztercebánya</c:v>
                </c:pt>
                <c:pt idx="3">
                  <c:v>Tartu</c:v>
                </c:pt>
                <c:pt idx="4">
                  <c:v>Zsolna</c:v>
                </c:pt>
                <c:pt idx="5">
                  <c:v>Nyitra</c:v>
                </c:pt>
                <c:pt idx="6">
                  <c:v>Kaunas</c:v>
                </c:pt>
                <c:pt idx="7">
                  <c:v>Maribor</c:v>
                </c:pt>
                <c:pt idx="8">
                  <c:v>Šiauliai</c:v>
                </c:pt>
                <c:pt idx="9">
                  <c:v>Trencsén</c:v>
                </c:pt>
                <c:pt idx="10">
                  <c:v>Eperjes</c:v>
                </c:pt>
                <c:pt idx="11">
                  <c:v>Klaipėda</c:v>
                </c:pt>
                <c:pt idx="12">
                  <c:v>Fiume</c:v>
                </c:pt>
                <c:pt idx="13">
                  <c:v>Kassa</c:v>
                </c:pt>
                <c:pt idx="14">
                  <c:v>Plevna</c:v>
                </c:pt>
                <c:pt idx="15">
                  <c:v>Liepāja</c:v>
                </c:pt>
                <c:pt idx="16">
                  <c:v>Sumen</c:v>
                </c:pt>
                <c:pt idx="17">
                  <c:v>Veliko Tarnovo</c:v>
                </c:pt>
                <c:pt idx="18">
                  <c:v>Plovdiv</c:v>
                </c:pt>
                <c:pt idx="19">
                  <c:v>Daugavpils</c:v>
                </c:pt>
                <c:pt idx="20">
                  <c:v>Blagoevgrad</c:v>
                </c:pt>
                <c:pt idx="21">
                  <c:v>Rusze</c:v>
                </c:pt>
                <c:pt idx="22">
                  <c:v>Panevėžys</c:v>
                </c:pt>
                <c:pt idx="23">
                  <c:v>Jelgava</c:v>
                </c:pt>
                <c:pt idx="24">
                  <c:v>Várna</c:v>
                </c:pt>
                <c:pt idx="25">
                  <c:v>Split</c:v>
                </c:pt>
                <c:pt idx="26">
                  <c:v>Póla</c:v>
                </c:pt>
                <c:pt idx="27">
                  <c:v>Eszék</c:v>
                </c:pt>
                <c:pt idx="28">
                  <c:v>Sztara Zagora</c:v>
                </c:pt>
                <c:pt idx="29">
                  <c:v>Szlavónbród</c:v>
                </c:pt>
                <c:pt idx="30">
                  <c:v>Haszkovo</c:v>
                </c:pt>
                <c:pt idx="31">
                  <c:v>Pazardzsik</c:v>
                </c:pt>
                <c:pt idx="32">
                  <c:v>Burgasz</c:v>
                </c:pt>
                <c:pt idx="33">
                  <c:v>Vraca</c:v>
                </c:pt>
                <c:pt idx="34">
                  <c:v>Jambol</c:v>
                </c:pt>
                <c:pt idx="35">
                  <c:v>Alytus</c:v>
                </c:pt>
                <c:pt idx="36">
                  <c:v>Zára</c:v>
                </c:pt>
                <c:pt idx="37">
                  <c:v>Szliven</c:v>
                </c:pt>
                <c:pt idx="38">
                  <c:v>Narva</c:v>
                </c:pt>
                <c:pt idx="39">
                  <c:v>Pernik</c:v>
                </c:pt>
                <c:pt idx="40">
                  <c:v>Vidin</c:v>
                </c:pt>
                <c:pt idx="41">
                  <c:v>Dobrics</c:v>
                </c:pt>
              </c:strCache>
            </c:strRef>
          </c:cat>
          <c:val>
            <c:numRef>
              <c:f>foglalkoztatottak_2022!$B$2:$B$43</c:f>
              <c:numCache>
                <c:formatCode>0</c:formatCode>
                <c:ptCount val="42"/>
                <c:pt idx="0">
                  <c:v>875.67049202786291</c:v>
                </c:pt>
                <c:pt idx="1">
                  <c:v>735.40209513561422</c:v>
                </c:pt>
                <c:pt idx="2">
                  <c:v>713.185602188085</c:v>
                </c:pt>
                <c:pt idx="3">
                  <c:v>686.58963300512653</c:v>
                </c:pt>
                <c:pt idx="4">
                  <c:v>649.30436905052477</c:v>
                </c:pt>
                <c:pt idx="5">
                  <c:v>632.47004252029387</c:v>
                </c:pt>
                <c:pt idx="6">
                  <c:v>603.52930118896563</c:v>
                </c:pt>
                <c:pt idx="7">
                  <c:v>577.64326926480476</c:v>
                </c:pt>
                <c:pt idx="8">
                  <c:v>567.49479146192846</c:v>
                </c:pt>
                <c:pt idx="9">
                  <c:v>564.34316353887402</c:v>
                </c:pt>
                <c:pt idx="10">
                  <c:v>529.78056426332284</c:v>
                </c:pt>
                <c:pt idx="11">
                  <c:v>526.61310982218515</c:v>
                </c:pt>
                <c:pt idx="12">
                  <c:v>508.75699803298528</c:v>
                </c:pt>
                <c:pt idx="13">
                  <c:v>508.34879406307982</c:v>
                </c:pt>
                <c:pt idx="14">
                  <c:v>474.85610589715333</c:v>
                </c:pt>
                <c:pt idx="15">
                  <c:v>471.34798099762469</c:v>
                </c:pt>
                <c:pt idx="16">
                  <c:v>464.80606010339778</c:v>
                </c:pt>
                <c:pt idx="17">
                  <c:v>463.4383597039199</c:v>
                </c:pt>
                <c:pt idx="18">
                  <c:v>462.89678491270001</c:v>
                </c:pt>
                <c:pt idx="19">
                  <c:v>457.64661274014162</c:v>
                </c:pt>
                <c:pt idx="20">
                  <c:v>456.15690901047049</c:v>
                </c:pt>
                <c:pt idx="21">
                  <c:v>444.56816602273318</c:v>
                </c:pt>
                <c:pt idx="22">
                  <c:v>443.53236670852829</c:v>
                </c:pt>
                <c:pt idx="23">
                  <c:v>443.06505283943392</c:v>
                </c:pt>
                <c:pt idx="24">
                  <c:v>436.45659871470389</c:v>
                </c:pt>
                <c:pt idx="25">
                  <c:v>436.35962284380821</c:v>
                </c:pt>
                <c:pt idx="26">
                  <c:v>433.71439643479948</c:v>
                </c:pt>
                <c:pt idx="27">
                  <c:v>428.02240613220459</c:v>
                </c:pt>
                <c:pt idx="28">
                  <c:v>422.73212465589609</c:v>
                </c:pt>
                <c:pt idx="29">
                  <c:v>410.41479178597717</c:v>
                </c:pt>
                <c:pt idx="30">
                  <c:v>404.06344095638428</c:v>
                </c:pt>
                <c:pt idx="31">
                  <c:v>403.20689497647362</c:v>
                </c:pt>
                <c:pt idx="32">
                  <c:v>402.34302017320181</c:v>
                </c:pt>
                <c:pt idx="33">
                  <c:v>395.16516036151319</c:v>
                </c:pt>
                <c:pt idx="34">
                  <c:v>392.54744250345612</c:v>
                </c:pt>
                <c:pt idx="35">
                  <c:v>392.54339389492787</c:v>
                </c:pt>
                <c:pt idx="36">
                  <c:v>383.59283823403831</c:v>
                </c:pt>
                <c:pt idx="37">
                  <c:v>369.75842239000127</c:v>
                </c:pt>
                <c:pt idx="38">
                  <c:v>329.91677941912411</c:v>
                </c:pt>
                <c:pt idx="39">
                  <c:v>329.64359393896279</c:v>
                </c:pt>
                <c:pt idx="40">
                  <c:v>302.67139051953762</c:v>
                </c:pt>
                <c:pt idx="41">
                  <c:v>293.49430420467007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C86-B447-8884-65505DD6721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13-6845-872C-5548FAC6131C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13-6845-872C-5548FAC6131C}"/>
              </c:ext>
            </c:extLst>
          </c:dPt>
          <c:dPt>
            <c:idx val="5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D13-6845-872C-5548FAC6131C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D13-6845-872C-5548FAC6131C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D13-6845-872C-5548FAC6131C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D13-6845-872C-5548FAC6131C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D13-6845-872C-5548FAC6131C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D13-6845-872C-5548FAC613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ker_szall_transz_22!$A$2:$A$43</c:f>
              <c:strCache>
                <c:ptCount val="42"/>
                <c:pt idx="0">
                  <c:v>Šiauliai</c:v>
                </c:pt>
                <c:pt idx="1">
                  <c:v>Zsolna</c:v>
                </c:pt>
                <c:pt idx="2">
                  <c:v>Kaunas</c:v>
                </c:pt>
                <c:pt idx="3">
                  <c:v>Besztercebánya</c:v>
                </c:pt>
                <c:pt idx="4">
                  <c:v>Nyitra</c:v>
                </c:pt>
                <c:pt idx="5">
                  <c:v>Székesfehérvár</c:v>
                </c:pt>
                <c:pt idx="6">
                  <c:v>Nagyszombat</c:v>
                </c:pt>
                <c:pt idx="7">
                  <c:v>Trencsén</c:v>
                </c:pt>
                <c:pt idx="8">
                  <c:v>Eperjes</c:v>
                </c:pt>
                <c:pt idx="9">
                  <c:v>Várna</c:v>
                </c:pt>
                <c:pt idx="10">
                  <c:v>Tartu</c:v>
                </c:pt>
                <c:pt idx="11">
                  <c:v>Blagoevgrad</c:v>
                </c:pt>
                <c:pt idx="12">
                  <c:v>Burgasz</c:v>
                </c:pt>
                <c:pt idx="13">
                  <c:v>Fiume</c:v>
                </c:pt>
                <c:pt idx="14">
                  <c:v>Veliko Tarnovo</c:v>
                </c:pt>
                <c:pt idx="15">
                  <c:v>Klaipėda</c:v>
                </c:pt>
                <c:pt idx="16">
                  <c:v>Plovdiv</c:v>
                </c:pt>
                <c:pt idx="17">
                  <c:v>Haszkovo</c:v>
                </c:pt>
                <c:pt idx="18">
                  <c:v>Plevna</c:v>
                </c:pt>
                <c:pt idx="19">
                  <c:v>Rusze</c:v>
                </c:pt>
                <c:pt idx="20">
                  <c:v>Split</c:v>
                </c:pt>
                <c:pt idx="21">
                  <c:v>Kassa</c:v>
                </c:pt>
                <c:pt idx="22">
                  <c:v>Liepāja</c:v>
                </c:pt>
                <c:pt idx="23">
                  <c:v>Pazardzsik</c:v>
                </c:pt>
                <c:pt idx="24">
                  <c:v>Sztara Zagora</c:v>
                </c:pt>
                <c:pt idx="25">
                  <c:v>Vraca</c:v>
                </c:pt>
                <c:pt idx="26">
                  <c:v>Daugavpils</c:v>
                </c:pt>
                <c:pt idx="27">
                  <c:v>Sumen</c:v>
                </c:pt>
                <c:pt idx="28">
                  <c:v>Maribor</c:v>
                </c:pt>
                <c:pt idx="29">
                  <c:v>Jelgava</c:v>
                </c:pt>
                <c:pt idx="30">
                  <c:v>Jambol</c:v>
                </c:pt>
                <c:pt idx="31">
                  <c:v>Zára</c:v>
                </c:pt>
                <c:pt idx="32">
                  <c:v>Vidin</c:v>
                </c:pt>
                <c:pt idx="33">
                  <c:v>Szliven</c:v>
                </c:pt>
                <c:pt idx="34">
                  <c:v>Panevėžys</c:v>
                </c:pt>
                <c:pt idx="35">
                  <c:v>Dobrics</c:v>
                </c:pt>
                <c:pt idx="36">
                  <c:v>Pernik</c:v>
                </c:pt>
                <c:pt idx="37">
                  <c:v>Póla</c:v>
                </c:pt>
                <c:pt idx="38">
                  <c:v>Alytus</c:v>
                </c:pt>
                <c:pt idx="39">
                  <c:v>Eszék</c:v>
                </c:pt>
                <c:pt idx="40">
                  <c:v>Narva</c:v>
                </c:pt>
                <c:pt idx="41">
                  <c:v>Szlavónbród</c:v>
                </c:pt>
              </c:strCache>
            </c:strRef>
          </c:cat>
          <c:val>
            <c:numRef>
              <c:f>ker_szall_transz_22!$B$2:$B$43</c:f>
              <c:numCache>
                <c:formatCode>0</c:formatCode>
                <c:ptCount val="42"/>
                <c:pt idx="0">
                  <c:v>223.96713707299821</c:v>
                </c:pt>
                <c:pt idx="1">
                  <c:v>213.741762265072</c:v>
                </c:pt>
                <c:pt idx="2">
                  <c:v>186.43129040704119</c:v>
                </c:pt>
                <c:pt idx="3">
                  <c:v>185.82790073954089</c:v>
                </c:pt>
                <c:pt idx="4">
                  <c:v>181.20087617575049</c:v>
                </c:pt>
                <c:pt idx="5">
                  <c:v>178.98053597209491</c:v>
                </c:pt>
                <c:pt idx="6">
                  <c:v>169.2882235655284</c:v>
                </c:pt>
                <c:pt idx="7">
                  <c:v>163.41033456976021</c:v>
                </c:pt>
                <c:pt idx="8">
                  <c:v>162.1988867301572</c:v>
                </c:pt>
                <c:pt idx="9">
                  <c:v>157.33153784649789</c:v>
                </c:pt>
                <c:pt idx="10">
                  <c:v>156.64415330783629</c:v>
                </c:pt>
                <c:pt idx="11">
                  <c:v>152.21943666125941</c:v>
                </c:pt>
                <c:pt idx="12">
                  <c:v>149.43823061580031</c:v>
                </c:pt>
                <c:pt idx="13">
                  <c:v>147.251853533061</c:v>
                </c:pt>
                <c:pt idx="14">
                  <c:v>144.62024835468819</c:v>
                </c:pt>
                <c:pt idx="15">
                  <c:v>141.84462384308679</c:v>
                </c:pt>
                <c:pt idx="16">
                  <c:v>141.22190806540939</c:v>
                </c:pt>
                <c:pt idx="17">
                  <c:v>135.12506335151889</c:v>
                </c:pt>
                <c:pt idx="18">
                  <c:v>130.03351034812911</c:v>
                </c:pt>
                <c:pt idx="19">
                  <c:v>129.53151039136711</c:v>
                </c:pt>
                <c:pt idx="20">
                  <c:v>129.34313014411401</c:v>
                </c:pt>
                <c:pt idx="21">
                  <c:v>126.2914472122326</c:v>
                </c:pt>
                <c:pt idx="22">
                  <c:v>124.6288598574822</c:v>
                </c:pt>
                <c:pt idx="23">
                  <c:v>124.31666945836059</c:v>
                </c:pt>
                <c:pt idx="24">
                  <c:v>123.0989012752911</c:v>
                </c:pt>
                <c:pt idx="25">
                  <c:v>121.310885387507</c:v>
                </c:pt>
                <c:pt idx="26">
                  <c:v>119.464105156724</c:v>
                </c:pt>
                <c:pt idx="27">
                  <c:v>117.85684664510239</c:v>
                </c:pt>
                <c:pt idx="28">
                  <c:v>115.3587483628898</c:v>
                </c:pt>
                <c:pt idx="29">
                  <c:v>112.0049731231945</c:v>
                </c:pt>
                <c:pt idx="30">
                  <c:v>111.66268694231491</c:v>
                </c:pt>
                <c:pt idx="31">
                  <c:v>108.36583074777261</c:v>
                </c:pt>
                <c:pt idx="32">
                  <c:v>107.81245959295561</c:v>
                </c:pt>
                <c:pt idx="33">
                  <c:v>100.93494304020621</c:v>
                </c:pt>
                <c:pt idx="34">
                  <c:v>97.157209727137797</c:v>
                </c:pt>
                <c:pt idx="35">
                  <c:v>97.150210044279603</c:v>
                </c:pt>
                <c:pt idx="36">
                  <c:v>97.090417585544571</c:v>
                </c:pt>
                <c:pt idx="37">
                  <c:v>96.706064716140276</c:v>
                </c:pt>
                <c:pt idx="38">
                  <c:v>87.405633965979959</c:v>
                </c:pt>
                <c:pt idx="39">
                  <c:v>77.663360498662797</c:v>
                </c:pt>
                <c:pt idx="40">
                  <c:v>61.164346746242103</c:v>
                </c:pt>
                <c:pt idx="41">
                  <c:v>59.74392538656631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D13-6845-872C-5548FAC6131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83-7C4C-8FAB-83C7968D59FC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83-7C4C-8FAB-83C7968D59FC}"/>
              </c:ext>
            </c:extLst>
          </c:dPt>
          <c:dPt>
            <c:idx val="3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83-7C4C-8FAB-83C7968D59FC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83-7C4C-8FAB-83C7968D59FC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483-7C4C-8FAB-83C7968D59FC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483-7C4C-8FAB-83C7968D59FC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483-7C4C-8FAB-83C7968D59FC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483-7C4C-8FAB-83C7968D59FC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483-7C4C-8FAB-83C7968D59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it_komm_2022!$A$2:$A$43</c:f>
              <c:strCache>
                <c:ptCount val="42"/>
                <c:pt idx="0">
                  <c:v>Tartu</c:v>
                </c:pt>
                <c:pt idx="1">
                  <c:v>Kassa</c:v>
                </c:pt>
                <c:pt idx="2">
                  <c:v>Zsolna</c:v>
                </c:pt>
                <c:pt idx="3">
                  <c:v>Székesfehérvár</c:v>
                </c:pt>
                <c:pt idx="4">
                  <c:v>Narva</c:v>
                </c:pt>
                <c:pt idx="5">
                  <c:v>Nyitra</c:v>
                </c:pt>
                <c:pt idx="6">
                  <c:v>Maribor</c:v>
                </c:pt>
                <c:pt idx="7">
                  <c:v>Eszék</c:v>
                </c:pt>
                <c:pt idx="8">
                  <c:v>Plovdiv</c:v>
                </c:pt>
                <c:pt idx="9">
                  <c:v>Kaunas</c:v>
                </c:pt>
                <c:pt idx="10">
                  <c:v>Várna</c:v>
                </c:pt>
                <c:pt idx="11">
                  <c:v>Besztercebánya</c:v>
                </c:pt>
                <c:pt idx="12">
                  <c:v>Trencsén</c:v>
                </c:pt>
                <c:pt idx="13">
                  <c:v>Póla</c:v>
                </c:pt>
                <c:pt idx="14">
                  <c:v>Fiume</c:v>
                </c:pt>
                <c:pt idx="15">
                  <c:v>Veliko Tarnovo</c:v>
                </c:pt>
                <c:pt idx="16">
                  <c:v>Split</c:v>
                </c:pt>
                <c:pt idx="17">
                  <c:v>Szlavónbród</c:v>
                </c:pt>
                <c:pt idx="18">
                  <c:v>Nagyszombat</c:v>
                </c:pt>
                <c:pt idx="19">
                  <c:v>Eperjes</c:v>
                </c:pt>
                <c:pt idx="20">
                  <c:v>Daugavpils</c:v>
                </c:pt>
                <c:pt idx="21">
                  <c:v>Liepāja</c:v>
                </c:pt>
                <c:pt idx="22">
                  <c:v>Rusze</c:v>
                </c:pt>
                <c:pt idx="23">
                  <c:v>Jelgava</c:v>
                </c:pt>
                <c:pt idx="24">
                  <c:v>Blagoevgrad</c:v>
                </c:pt>
                <c:pt idx="25">
                  <c:v>Vraca</c:v>
                </c:pt>
                <c:pt idx="26">
                  <c:v>Burgasz</c:v>
                </c:pt>
                <c:pt idx="27">
                  <c:v>Zára</c:v>
                </c:pt>
                <c:pt idx="28">
                  <c:v>Sztara Zagora</c:v>
                </c:pt>
                <c:pt idx="29">
                  <c:v>Šiauliai</c:v>
                </c:pt>
                <c:pt idx="30">
                  <c:v>Pazardzsik</c:v>
                </c:pt>
                <c:pt idx="31">
                  <c:v>Klaipėda</c:v>
                </c:pt>
                <c:pt idx="32">
                  <c:v>Haszkovo</c:v>
                </c:pt>
                <c:pt idx="33">
                  <c:v>Pernik</c:v>
                </c:pt>
                <c:pt idx="34">
                  <c:v>Dobrics</c:v>
                </c:pt>
                <c:pt idx="35">
                  <c:v>Vidin</c:v>
                </c:pt>
                <c:pt idx="36">
                  <c:v>Plevna</c:v>
                </c:pt>
                <c:pt idx="37">
                  <c:v>Sumen</c:v>
                </c:pt>
                <c:pt idx="38">
                  <c:v>Jambol</c:v>
                </c:pt>
                <c:pt idx="39">
                  <c:v>Szliven</c:v>
                </c:pt>
                <c:pt idx="40">
                  <c:v>Alytus</c:v>
                </c:pt>
                <c:pt idx="41">
                  <c:v>Panevėžys</c:v>
                </c:pt>
              </c:strCache>
            </c:strRef>
          </c:cat>
          <c:val>
            <c:numRef>
              <c:f>it_komm_2022!$B$2:$B$43</c:f>
              <c:numCache>
                <c:formatCode>0</c:formatCode>
                <c:ptCount val="42"/>
                <c:pt idx="0">
                  <c:v>56.96151029375865</c:v>
                </c:pt>
                <c:pt idx="1">
                  <c:v>49.855357912229948</c:v>
                </c:pt>
                <c:pt idx="2">
                  <c:v>34.232365145228222</c:v>
                </c:pt>
                <c:pt idx="3">
                  <c:v>33.743268734258592</c:v>
                </c:pt>
                <c:pt idx="4">
                  <c:v>29.655440846662831</c:v>
                </c:pt>
                <c:pt idx="5">
                  <c:v>24.4427264527767</c:v>
                </c:pt>
                <c:pt idx="6">
                  <c:v>21.786839403914911</c:v>
                </c:pt>
                <c:pt idx="7">
                  <c:v>18.44715395792533</c:v>
                </c:pt>
                <c:pt idx="8">
                  <c:v>17.876818142070132</c:v>
                </c:pt>
                <c:pt idx="9">
                  <c:v>17.837841466771401</c:v>
                </c:pt>
                <c:pt idx="10">
                  <c:v>16.177416542926359</c:v>
                </c:pt>
                <c:pt idx="11">
                  <c:v>15.91938075069373</c:v>
                </c:pt>
                <c:pt idx="12">
                  <c:v>15.149289360608179</c:v>
                </c:pt>
                <c:pt idx="13">
                  <c:v>14.415810889362531</c:v>
                </c:pt>
                <c:pt idx="14">
                  <c:v>14.40270842790135</c:v>
                </c:pt>
                <c:pt idx="15">
                  <c:v>13.46647819676865</c:v>
                </c:pt>
                <c:pt idx="16">
                  <c:v>12.98603008419791</c:v>
                </c:pt>
                <c:pt idx="17">
                  <c:v>12.108320379612209</c:v>
                </c:pt>
                <c:pt idx="18">
                  <c:v>10.159192328385609</c:v>
                </c:pt>
                <c:pt idx="19">
                  <c:v>9.8096475440123001</c:v>
                </c:pt>
                <c:pt idx="20">
                  <c:v>9.6309403437815977</c:v>
                </c:pt>
                <c:pt idx="21">
                  <c:v>9.412114014251781</c:v>
                </c:pt>
                <c:pt idx="22">
                  <c:v>8.1980076674164692</c:v>
                </c:pt>
                <c:pt idx="23">
                  <c:v>7.8984897795004931</c:v>
                </c:pt>
                <c:pt idx="24">
                  <c:v>7.5652558619672616</c:v>
                </c:pt>
                <c:pt idx="25">
                  <c:v>7.0783012077101501</c:v>
                </c:pt>
                <c:pt idx="26">
                  <c:v>6.7664806726083766</c:v>
                </c:pt>
                <c:pt idx="27">
                  <c:v>5.8210697105120834</c:v>
                </c:pt>
                <c:pt idx="28">
                  <c:v>5.7544603086702137</c:v>
                </c:pt>
                <c:pt idx="29">
                  <c:v>5.3854318172884152</c:v>
                </c:pt>
                <c:pt idx="30">
                  <c:v>4.7357280991609692</c:v>
                </c:pt>
                <c:pt idx="31">
                  <c:v>4.6703495208129429</c:v>
                </c:pt>
                <c:pt idx="32">
                  <c:v>4.3079032883164894</c:v>
                </c:pt>
                <c:pt idx="33">
                  <c:v>3.7988190936899771</c:v>
                </c:pt>
                <c:pt idx="34">
                  <c:v>3.557506717632366</c:v>
                </c:pt>
                <c:pt idx="35">
                  <c:v>3.413587111122605</c:v>
                </c:pt>
                <c:pt idx="36">
                  <c:v>3.2063057346114019</c:v>
                </c:pt>
                <c:pt idx="37">
                  <c:v>2.985817367504354</c:v>
                </c:pt>
                <c:pt idx="38">
                  <c:v>2.93766494910142</c:v>
                </c:pt>
                <c:pt idx="39">
                  <c:v>2.2370548686338161</c:v>
                </c:pt>
                <c:pt idx="40">
                  <c:v>1.85353233062383</c:v>
                </c:pt>
                <c:pt idx="41">
                  <c:v>1.34718575179815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483-7C4C-8FAB-83C7968D59F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A2-5B48-B5FB-56B4ADC210A9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A2-5B48-B5FB-56B4ADC210A9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A2-5B48-B5FB-56B4ADC210A9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8A2-5B48-B5FB-56B4ADC210A9}"/>
              </c:ext>
            </c:extLst>
          </c:dPt>
          <c:dPt>
            <c:idx val="6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8A2-5B48-B5FB-56B4ADC210A9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8A2-5B48-B5FB-56B4ADC210A9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8A2-5B48-B5FB-56B4ADC210A9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8A2-5B48-B5FB-56B4ADC210A9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8A2-5B48-B5FB-56B4ADC210A9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8A2-5B48-B5FB-56B4ADC210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szakmai_tudomanyos_admin_2022!$A$2:$A$43</c:f>
              <c:strCache>
                <c:ptCount val="42"/>
                <c:pt idx="0">
                  <c:v>Nyitra</c:v>
                </c:pt>
                <c:pt idx="1">
                  <c:v>Besztercebánya</c:v>
                </c:pt>
                <c:pt idx="2">
                  <c:v>Nagyszombat</c:v>
                </c:pt>
                <c:pt idx="3">
                  <c:v>Zsolna</c:v>
                </c:pt>
                <c:pt idx="4">
                  <c:v>Maribor</c:v>
                </c:pt>
                <c:pt idx="5">
                  <c:v>Trencsén</c:v>
                </c:pt>
                <c:pt idx="6">
                  <c:v>Székesfehérvár</c:v>
                </c:pt>
                <c:pt idx="7">
                  <c:v>Fiume</c:v>
                </c:pt>
                <c:pt idx="8">
                  <c:v>Kassa</c:v>
                </c:pt>
                <c:pt idx="9">
                  <c:v>Eszék</c:v>
                </c:pt>
                <c:pt idx="10">
                  <c:v>Kaunas</c:v>
                </c:pt>
                <c:pt idx="11">
                  <c:v>Várna</c:v>
                </c:pt>
                <c:pt idx="12">
                  <c:v>Eperjes</c:v>
                </c:pt>
                <c:pt idx="13">
                  <c:v>Tartu</c:v>
                </c:pt>
                <c:pt idx="14">
                  <c:v>Póla</c:v>
                </c:pt>
                <c:pt idx="15">
                  <c:v>Split</c:v>
                </c:pt>
                <c:pt idx="16">
                  <c:v>Zára</c:v>
                </c:pt>
                <c:pt idx="17">
                  <c:v>Klaipėda</c:v>
                </c:pt>
                <c:pt idx="18">
                  <c:v>Plovdiv</c:v>
                </c:pt>
                <c:pt idx="19">
                  <c:v>Veliko Tarnovo</c:v>
                </c:pt>
                <c:pt idx="20">
                  <c:v>Sztara Zagora</c:v>
                </c:pt>
                <c:pt idx="21">
                  <c:v>Burgasz</c:v>
                </c:pt>
                <c:pt idx="22">
                  <c:v>Sumen</c:v>
                </c:pt>
                <c:pt idx="23">
                  <c:v>Rusze</c:v>
                </c:pt>
                <c:pt idx="24">
                  <c:v>Pernik</c:v>
                </c:pt>
                <c:pt idx="25">
                  <c:v>Szlavónbród</c:v>
                </c:pt>
                <c:pt idx="26">
                  <c:v>Blagoevgrad</c:v>
                </c:pt>
                <c:pt idx="27">
                  <c:v>Narva</c:v>
                </c:pt>
                <c:pt idx="28">
                  <c:v>Jelgava</c:v>
                </c:pt>
                <c:pt idx="29">
                  <c:v>Daugavpils</c:v>
                </c:pt>
                <c:pt idx="30">
                  <c:v>Šiauliai</c:v>
                </c:pt>
                <c:pt idx="31">
                  <c:v>Plevna</c:v>
                </c:pt>
                <c:pt idx="32">
                  <c:v>Liepāja</c:v>
                </c:pt>
                <c:pt idx="33">
                  <c:v>Szliven</c:v>
                </c:pt>
                <c:pt idx="34">
                  <c:v>Pazardzsik</c:v>
                </c:pt>
                <c:pt idx="35">
                  <c:v>Haszkovo</c:v>
                </c:pt>
                <c:pt idx="36">
                  <c:v>Panevėžys</c:v>
                </c:pt>
                <c:pt idx="37">
                  <c:v>Vraca</c:v>
                </c:pt>
                <c:pt idx="38">
                  <c:v>Dobrics</c:v>
                </c:pt>
                <c:pt idx="39">
                  <c:v>Jambol</c:v>
                </c:pt>
                <c:pt idx="40">
                  <c:v>Vidin</c:v>
                </c:pt>
                <c:pt idx="41">
                  <c:v>Alytus</c:v>
                </c:pt>
              </c:strCache>
            </c:strRef>
          </c:cat>
          <c:val>
            <c:numRef>
              <c:f>szakmai_tudomanyos_admin_2022!$B$2:$B$43</c:f>
              <c:numCache>
                <c:formatCode>0</c:formatCode>
                <c:ptCount val="42"/>
                <c:pt idx="0">
                  <c:v>117.729674011081</c:v>
                </c:pt>
                <c:pt idx="1">
                  <c:v>95.927878168275427</c:v>
                </c:pt>
                <c:pt idx="2">
                  <c:v>90.04019368927429</c:v>
                </c:pt>
                <c:pt idx="3">
                  <c:v>89.101781791554799</c:v>
                </c:pt>
                <c:pt idx="4">
                  <c:v>79.731690913595983</c:v>
                </c:pt>
                <c:pt idx="5">
                  <c:v>78.923206875022956</c:v>
                </c:pt>
                <c:pt idx="6">
                  <c:v>72.418408101756711</c:v>
                </c:pt>
                <c:pt idx="7">
                  <c:v>67.010894235133918</c:v>
                </c:pt>
                <c:pt idx="8">
                  <c:v>64.921875686940012</c:v>
                </c:pt>
                <c:pt idx="9">
                  <c:v>56.773432728957403</c:v>
                </c:pt>
                <c:pt idx="10">
                  <c:v>56.14187025437554</c:v>
                </c:pt>
                <c:pt idx="11">
                  <c:v>55.466716363177291</c:v>
                </c:pt>
                <c:pt idx="12">
                  <c:v>52.910115975541437</c:v>
                </c:pt>
                <c:pt idx="13">
                  <c:v>51.875661160387338</c:v>
                </c:pt>
                <c:pt idx="14">
                  <c:v>51.676031776787447</c:v>
                </c:pt>
                <c:pt idx="15">
                  <c:v>51.565702752987917</c:v>
                </c:pt>
                <c:pt idx="16">
                  <c:v>48.006034556374708</c:v>
                </c:pt>
                <c:pt idx="17">
                  <c:v>43.497966985686787</c:v>
                </c:pt>
                <c:pt idx="18">
                  <c:v>40.904188649546739</c:v>
                </c:pt>
                <c:pt idx="19">
                  <c:v>33.544602009332301</c:v>
                </c:pt>
                <c:pt idx="20">
                  <c:v>33.435260315090808</c:v>
                </c:pt>
                <c:pt idx="21">
                  <c:v>33.372888630797583</c:v>
                </c:pt>
                <c:pt idx="22">
                  <c:v>31.558430787094629</c:v>
                </c:pt>
                <c:pt idx="23">
                  <c:v>29.182515899053161</c:v>
                </c:pt>
                <c:pt idx="24">
                  <c:v>26.805150458846128</c:v>
                </c:pt>
                <c:pt idx="25">
                  <c:v>25.198396465679458</c:v>
                </c:pt>
                <c:pt idx="26">
                  <c:v>24.583394779531041</c:v>
                </c:pt>
                <c:pt idx="27">
                  <c:v>24.095045687913551</c:v>
                </c:pt>
                <c:pt idx="28">
                  <c:v>24.061140161626501</c:v>
                </c:pt>
                <c:pt idx="29">
                  <c:v>24.001516683518709</c:v>
                </c:pt>
                <c:pt idx="30">
                  <c:v>23.890483116474709</c:v>
                </c:pt>
                <c:pt idx="31">
                  <c:v>22.956258419335811</c:v>
                </c:pt>
                <c:pt idx="32">
                  <c:v>22.38717339667458</c:v>
                </c:pt>
                <c:pt idx="33">
                  <c:v>20.765704976231291</c:v>
                </c:pt>
                <c:pt idx="34">
                  <c:v>18.790638181236769</c:v>
                </c:pt>
                <c:pt idx="35">
                  <c:v>17.514831708553199</c:v>
                </c:pt>
                <c:pt idx="36">
                  <c:v>16.737070441831261</c:v>
                </c:pt>
                <c:pt idx="37">
                  <c:v>16.39606494441334</c:v>
                </c:pt>
                <c:pt idx="38">
                  <c:v>16.084471861635691</c:v>
                </c:pt>
                <c:pt idx="39">
                  <c:v>15.615181601105951</c:v>
                </c:pt>
                <c:pt idx="40">
                  <c:v>15.412863016886909</c:v>
                </c:pt>
                <c:pt idx="41">
                  <c:v>10.59988801575502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8A2-5B48-B5FB-56B4ADC210A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A0-704D-A912-B771AEE37C14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A0-704D-A912-B771AEE37C14}"/>
              </c:ext>
            </c:extLst>
          </c:dPt>
          <c:dPt>
            <c:idx val="32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A0-704D-A912-B771AEE37C1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egyetemistak_1000fo_2022!$A$2:$A$43</c:f>
              <c:strCache>
                <c:ptCount val="42"/>
                <c:pt idx="0">
                  <c:v>Veliko Tarnovo</c:v>
                </c:pt>
                <c:pt idx="1">
                  <c:v>Tartu</c:v>
                </c:pt>
                <c:pt idx="2">
                  <c:v>Nagyszombat</c:v>
                </c:pt>
                <c:pt idx="3">
                  <c:v>Eszék</c:v>
                </c:pt>
                <c:pt idx="4">
                  <c:v>Maribor</c:v>
                </c:pt>
                <c:pt idx="5">
                  <c:v>Fiume</c:v>
                </c:pt>
                <c:pt idx="6">
                  <c:v>Blagoevgrad</c:v>
                </c:pt>
                <c:pt idx="7">
                  <c:v>Nyitra</c:v>
                </c:pt>
                <c:pt idx="8">
                  <c:v>Split</c:v>
                </c:pt>
                <c:pt idx="9">
                  <c:v>Kaunas</c:v>
                </c:pt>
                <c:pt idx="10">
                  <c:v>Plovdiv</c:v>
                </c:pt>
                <c:pt idx="11">
                  <c:v>Eperjes</c:v>
                </c:pt>
                <c:pt idx="12">
                  <c:v>Sumen</c:v>
                </c:pt>
                <c:pt idx="13">
                  <c:v>Zsolna</c:v>
                </c:pt>
                <c:pt idx="14">
                  <c:v>Besztercebánya</c:v>
                </c:pt>
                <c:pt idx="15">
                  <c:v>Kassa</c:v>
                </c:pt>
                <c:pt idx="16">
                  <c:v>Várna</c:v>
                </c:pt>
                <c:pt idx="17">
                  <c:v>Zára</c:v>
                </c:pt>
                <c:pt idx="18">
                  <c:v>Jelgava</c:v>
                </c:pt>
                <c:pt idx="19">
                  <c:v>Póla</c:v>
                </c:pt>
                <c:pt idx="20">
                  <c:v>Klaipėda</c:v>
                </c:pt>
                <c:pt idx="21">
                  <c:v>Szlavónbród</c:v>
                </c:pt>
                <c:pt idx="22">
                  <c:v>Rusze</c:v>
                </c:pt>
                <c:pt idx="23">
                  <c:v>Sztara Zagora</c:v>
                </c:pt>
                <c:pt idx="24">
                  <c:v>Trencsén</c:v>
                </c:pt>
                <c:pt idx="25">
                  <c:v>Plevna</c:v>
                </c:pt>
                <c:pt idx="26">
                  <c:v>Daugavpils</c:v>
                </c:pt>
                <c:pt idx="27">
                  <c:v>Burgasz</c:v>
                </c:pt>
                <c:pt idx="28">
                  <c:v>Liepāja</c:v>
                </c:pt>
                <c:pt idx="29">
                  <c:v>Šiauliai</c:v>
                </c:pt>
                <c:pt idx="30">
                  <c:v>Vraca</c:v>
                </c:pt>
                <c:pt idx="31">
                  <c:v>Szliven</c:v>
                </c:pt>
                <c:pt idx="32">
                  <c:v>Székesfehérvár</c:v>
                </c:pt>
                <c:pt idx="33">
                  <c:v>Alytus</c:v>
                </c:pt>
                <c:pt idx="34">
                  <c:v>Panevėžys</c:v>
                </c:pt>
                <c:pt idx="35">
                  <c:v>Haszkovo</c:v>
                </c:pt>
                <c:pt idx="36">
                  <c:v>Vidin</c:v>
                </c:pt>
                <c:pt idx="37">
                  <c:v>Narva</c:v>
                </c:pt>
                <c:pt idx="38">
                  <c:v>Jambol</c:v>
                </c:pt>
                <c:pt idx="39">
                  <c:v>Dobrics</c:v>
                </c:pt>
                <c:pt idx="40">
                  <c:v>Pernik</c:v>
                </c:pt>
                <c:pt idx="41">
                  <c:v>Pazardzsik</c:v>
                </c:pt>
              </c:strCache>
            </c:strRef>
          </c:cat>
          <c:val>
            <c:numRef>
              <c:f>egyetemistak_1000fo_2022!$B$2:$B$43</c:f>
              <c:numCache>
                <c:formatCode>0</c:formatCode>
                <c:ptCount val="42"/>
                <c:pt idx="0">
                  <c:v>187</c:v>
                </c:pt>
                <c:pt idx="1">
                  <c:v>170.9</c:v>
                </c:pt>
                <c:pt idx="2">
                  <c:v>170.2</c:v>
                </c:pt>
                <c:pt idx="3">
                  <c:v>147.80000000000001</c:v>
                </c:pt>
                <c:pt idx="4">
                  <c:v>141.80000000000001</c:v>
                </c:pt>
                <c:pt idx="5">
                  <c:v>140.9</c:v>
                </c:pt>
                <c:pt idx="6">
                  <c:v>133.80000000000001</c:v>
                </c:pt>
                <c:pt idx="7">
                  <c:v>131.69999999999999</c:v>
                </c:pt>
                <c:pt idx="8">
                  <c:v>115.8</c:v>
                </c:pt>
                <c:pt idx="9">
                  <c:v>115</c:v>
                </c:pt>
                <c:pt idx="10">
                  <c:v>105.1</c:v>
                </c:pt>
                <c:pt idx="11">
                  <c:v>103.2</c:v>
                </c:pt>
                <c:pt idx="12">
                  <c:v>97.9</c:v>
                </c:pt>
                <c:pt idx="13">
                  <c:v>87.8</c:v>
                </c:pt>
                <c:pt idx="14">
                  <c:v>85.2</c:v>
                </c:pt>
                <c:pt idx="15">
                  <c:v>79.400000000000006</c:v>
                </c:pt>
                <c:pt idx="16">
                  <c:v>73</c:v>
                </c:pt>
                <c:pt idx="17">
                  <c:v>70.599999999999994</c:v>
                </c:pt>
                <c:pt idx="18">
                  <c:v>68.7</c:v>
                </c:pt>
                <c:pt idx="19">
                  <c:v>66.2</c:v>
                </c:pt>
                <c:pt idx="20">
                  <c:v>50.2</c:v>
                </c:pt>
                <c:pt idx="21">
                  <c:v>47</c:v>
                </c:pt>
                <c:pt idx="22">
                  <c:v>44.5</c:v>
                </c:pt>
                <c:pt idx="23">
                  <c:v>44.4</c:v>
                </c:pt>
                <c:pt idx="24">
                  <c:v>40.200000000000003</c:v>
                </c:pt>
                <c:pt idx="25">
                  <c:v>38.299999999999997</c:v>
                </c:pt>
                <c:pt idx="26">
                  <c:v>35.700000000000003</c:v>
                </c:pt>
                <c:pt idx="27">
                  <c:v>35.5</c:v>
                </c:pt>
                <c:pt idx="28">
                  <c:v>27.1</c:v>
                </c:pt>
                <c:pt idx="29">
                  <c:v>26</c:v>
                </c:pt>
                <c:pt idx="30">
                  <c:v>19.600000000000001</c:v>
                </c:pt>
                <c:pt idx="31">
                  <c:v>18.8</c:v>
                </c:pt>
                <c:pt idx="32">
                  <c:v>14.8</c:v>
                </c:pt>
                <c:pt idx="33">
                  <c:v>14.7</c:v>
                </c:pt>
                <c:pt idx="34">
                  <c:v>14.4</c:v>
                </c:pt>
                <c:pt idx="35">
                  <c:v>13.7</c:v>
                </c:pt>
                <c:pt idx="36">
                  <c:v>11.7</c:v>
                </c:pt>
                <c:pt idx="37">
                  <c:v>11.7</c:v>
                </c:pt>
                <c:pt idx="38">
                  <c:v>10.7</c:v>
                </c:pt>
                <c:pt idx="39">
                  <c:v>8</c:v>
                </c:pt>
                <c:pt idx="40">
                  <c:v>0.8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A0-704D-A912-B771AEE37C1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7F-4948-92EC-E18C6BEF0ACA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7F-4948-92EC-E18C6BEF0ACA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7F-4948-92EC-E18C6BEF0ACA}"/>
              </c:ext>
            </c:extLst>
          </c:dPt>
          <c:dPt>
            <c:idx val="27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37F-4948-92EC-E18C6BEF0ACA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37F-4948-92EC-E18C6BEF0ACA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37F-4948-92EC-E18C6BEF0A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színhazak_db_2022!$A$2:$A$43</c:f>
              <c:strCache>
                <c:ptCount val="42"/>
                <c:pt idx="0">
                  <c:v>Liepāja</c:v>
                </c:pt>
                <c:pt idx="1">
                  <c:v>Narva</c:v>
                </c:pt>
                <c:pt idx="2">
                  <c:v>Póla</c:v>
                </c:pt>
                <c:pt idx="3">
                  <c:v>Vidin</c:v>
                </c:pt>
                <c:pt idx="4">
                  <c:v>Jelgava</c:v>
                </c:pt>
                <c:pt idx="5">
                  <c:v>Alytus</c:v>
                </c:pt>
                <c:pt idx="6">
                  <c:v>Tartu</c:v>
                </c:pt>
                <c:pt idx="7">
                  <c:v>Eperjes</c:v>
                </c:pt>
                <c:pt idx="8">
                  <c:v>Nyitra</c:v>
                </c:pt>
                <c:pt idx="9">
                  <c:v>Veliko Tarnovo</c:v>
                </c:pt>
                <c:pt idx="10">
                  <c:v>Zára</c:v>
                </c:pt>
                <c:pt idx="11">
                  <c:v>Sztara Zagora</c:v>
                </c:pt>
                <c:pt idx="12">
                  <c:v>Pazardzsik</c:v>
                </c:pt>
                <c:pt idx="13">
                  <c:v>Nagyszombat</c:v>
                </c:pt>
                <c:pt idx="14">
                  <c:v>Klaipėda</c:v>
                </c:pt>
                <c:pt idx="15">
                  <c:v>Várna</c:v>
                </c:pt>
                <c:pt idx="16">
                  <c:v>Besztercebánya</c:v>
                </c:pt>
                <c:pt idx="17">
                  <c:v>Szliven</c:v>
                </c:pt>
                <c:pt idx="18">
                  <c:v>Pleven</c:v>
                </c:pt>
                <c:pt idx="19">
                  <c:v>Pernik</c:v>
                </c:pt>
                <c:pt idx="20">
                  <c:v>Maribor</c:v>
                </c:pt>
                <c:pt idx="21">
                  <c:v>Blagoevgrad</c:v>
                </c:pt>
                <c:pt idx="22">
                  <c:v>Daugavpils</c:v>
                </c:pt>
                <c:pt idx="23">
                  <c:v>Sumen</c:v>
                </c:pt>
                <c:pt idx="24">
                  <c:v>Jambol</c:v>
                </c:pt>
                <c:pt idx="25">
                  <c:v>Trencsén</c:v>
                </c:pt>
                <c:pt idx="26">
                  <c:v>Fiume</c:v>
                </c:pt>
                <c:pt idx="27">
                  <c:v>Székesfehérvár</c:v>
                </c:pt>
                <c:pt idx="28">
                  <c:v>Szlavónbród</c:v>
                </c:pt>
                <c:pt idx="29">
                  <c:v>Haszkovo</c:v>
                </c:pt>
                <c:pt idx="30">
                  <c:v>Rusze</c:v>
                </c:pt>
                <c:pt idx="31">
                  <c:v>Šiauliai</c:v>
                </c:pt>
                <c:pt idx="32">
                  <c:v>Panevėžys</c:v>
                </c:pt>
                <c:pt idx="33">
                  <c:v>Burgasz</c:v>
                </c:pt>
                <c:pt idx="34">
                  <c:v>Eszék</c:v>
                </c:pt>
                <c:pt idx="35">
                  <c:v>Split</c:v>
                </c:pt>
                <c:pt idx="36">
                  <c:v>Vraca</c:v>
                </c:pt>
                <c:pt idx="37">
                  <c:v>Kaunas</c:v>
                </c:pt>
                <c:pt idx="38">
                  <c:v>Zsolna</c:v>
                </c:pt>
                <c:pt idx="39">
                  <c:v>Plovdiv</c:v>
                </c:pt>
                <c:pt idx="40">
                  <c:v>Kassa</c:v>
                </c:pt>
                <c:pt idx="41">
                  <c:v>Dobrics</c:v>
                </c:pt>
              </c:strCache>
            </c:strRef>
          </c:cat>
          <c:val>
            <c:numRef>
              <c:f>színhazak_db_2022!$B$2:$B$43</c:f>
              <c:numCache>
                <c:formatCode>0.0</c:formatCode>
                <c:ptCount val="42"/>
                <c:pt idx="0">
                  <c:v>19.596199524940619</c:v>
                </c:pt>
                <c:pt idx="1">
                  <c:v>15.38375993920635</c:v>
                </c:pt>
                <c:pt idx="2">
                  <c:v>13.50513466382484</c:v>
                </c:pt>
                <c:pt idx="3">
                  <c:v>12.93025420879775</c:v>
                </c:pt>
                <c:pt idx="4">
                  <c:v>12.249972574688259</c:v>
                </c:pt>
                <c:pt idx="5">
                  <c:v>11.58457706639893</c:v>
                </c:pt>
                <c:pt idx="6">
                  <c:v>11.188868093416881</c:v>
                </c:pt>
                <c:pt idx="7">
                  <c:v>10.655923334564999</c:v>
                </c:pt>
                <c:pt idx="8">
                  <c:v>10.655843319159899</c:v>
                </c:pt>
                <c:pt idx="9">
                  <c:v>9.7274786071466579</c:v>
                </c:pt>
                <c:pt idx="10">
                  <c:v>9.2510887819874181</c:v>
                </c:pt>
                <c:pt idx="11">
                  <c:v>9.0048876796764024</c:v>
                </c:pt>
                <c:pt idx="12">
                  <c:v>8.679630278204991</c:v>
                </c:pt>
                <c:pt idx="13">
                  <c:v>8.6717093394942548</c:v>
                </c:pt>
                <c:pt idx="14">
                  <c:v>8.5393169860152263</c:v>
                </c:pt>
                <c:pt idx="15">
                  <c:v>8.2660526742934781</c:v>
                </c:pt>
                <c:pt idx="16">
                  <c:v>7.9663289828325619</c:v>
                </c:pt>
                <c:pt idx="17">
                  <c:v>7.355533671323145</c:v>
                </c:pt>
                <c:pt idx="18">
                  <c:v>7.3477839751511311</c:v>
                </c:pt>
                <c:pt idx="19">
                  <c:v>7.1138934338763606</c:v>
                </c:pt>
                <c:pt idx="20">
                  <c:v>7.0793954196311626</c:v>
                </c:pt>
                <c:pt idx="21">
                  <c:v>7.0048665388585754</c:v>
                </c:pt>
                <c:pt idx="22">
                  <c:v>6.9514661274014156</c:v>
                </c:pt>
                <c:pt idx="23">
                  <c:v>6.704265848331536</c:v>
                </c:pt>
                <c:pt idx="24">
                  <c:v>6.5979640568053286</c:v>
                </c:pt>
                <c:pt idx="25">
                  <c:v>6.4269712438943767</c:v>
                </c:pt>
                <c:pt idx="26">
                  <c:v>6.4022545014374339</c:v>
                </c:pt>
                <c:pt idx="27">
                  <c:v>6.3229110682558254</c:v>
                </c:pt>
                <c:pt idx="28">
                  <c:v>6.1359731653440237</c:v>
                </c:pt>
                <c:pt idx="29">
                  <c:v>5.9624959007840683</c:v>
                </c:pt>
                <c:pt idx="30">
                  <c:v>4.9696217856262086</c:v>
                </c:pt>
                <c:pt idx="31">
                  <c:v>4.8940603011124653</c:v>
                </c:pt>
                <c:pt idx="32">
                  <c:v>4.5667313620276282</c:v>
                </c:pt>
                <c:pt idx="33">
                  <c:v>4.544651198020552</c:v>
                </c:pt>
                <c:pt idx="34">
                  <c:v>4.4222629351190852</c:v>
                </c:pt>
                <c:pt idx="35">
                  <c:v>4.1247516634606276</c:v>
                </c:pt>
                <c:pt idx="36">
                  <c:v>3.8790690234343761</c:v>
                </c:pt>
                <c:pt idx="37">
                  <c:v>3.8065698576060898</c:v>
                </c:pt>
                <c:pt idx="38">
                  <c:v>3.7832560410056142</c:v>
                </c:pt>
                <c:pt idx="39">
                  <c:v>3.206342728889148</c:v>
                </c:pt>
                <c:pt idx="40">
                  <c:v>2.6378496249857109</c:v>
                </c:pt>
                <c:pt idx="41">
                  <c:v>2.0184435277346759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37F-4948-92EC-E18C6BEF0AC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30235">
                  <a:alpha val="20000"/>
                </a:srgb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8D6-3948-A8BE-F360006ABA78}"/>
              </c:ext>
            </c:extLst>
          </c:dPt>
          <c:dPt>
            <c:idx val="14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8D6-3948-A8BE-F360006ABA78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8D6-3948-A8BE-F360006ABA78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8D6-3948-A8BE-F360006ABA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muzeumlatogatok_db_2022!$A$2:$A$43</c:f>
              <c:strCache>
                <c:ptCount val="42"/>
                <c:pt idx="0">
                  <c:v>Póla</c:v>
                </c:pt>
                <c:pt idx="1">
                  <c:v>Veliko Tarnovo</c:v>
                </c:pt>
                <c:pt idx="2">
                  <c:v>Tartu</c:v>
                </c:pt>
                <c:pt idx="3">
                  <c:v>Klaipėda</c:v>
                </c:pt>
                <c:pt idx="4">
                  <c:v>Zsolna</c:v>
                </c:pt>
                <c:pt idx="5">
                  <c:v>Zára</c:v>
                </c:pt>
                <c:pt idx="6">
                  <c:v>Trencsén</c:v>
                </c:pt>
                <c:pt idx="7">
                  <c:v>Split</c:v>
                </c:pt>
                <c:pt idx="8">
                  <c:v>Kaunas</c:v>
                </c:pt>
                <c:pt idx="9">
                  <c:v>Maribor</c:v>
                </c:pt>
                <c:pt idx="10">
                  <c:v>Sumen</c:v>
                </c:pt>
                <c:pt idx="11">
                  <c:v>Narva</c:v>
                </c:pt>
                <c:pt idx="12">
                  <c:v>Plevna</c:v>
                </c:pt>
                <c:pt idx="13">
                  <c:v>Besztercebánya</c:v>
                </c:pt>
                <c:pt idx="14">
                  <c:v>Székesfehérvár</c:v>
                </c:pt>
                <c:pt idx="15">
                  <c:v>Šiauliai</c:v>
                </c:pt>
                <c:pt idx="16">
                  <c:v>Vidin</c:v>
                </c:pt>
                <c:pt idx="17">
                  <c:v>Liepāja</c:v>
                </c:pt>
                <c:pt idx="18">
                  <c:v>Nyitra</c:v>
                </c:pt>
                <c:pt idx="19">
                  <c:v>Eperjes</c:v>
                </c:pt>
                <c:pt idx="20">
                  <c:v>Rusze</c:v>
                </c:pt>
                <c:pt idx="21">
                  <c:v>Alytus</c:v>
                </c:pt>
                <c:pt idx="22">
                  <c:v>Pernik</c:v>
                </c:pt>
                <c:pt idx="23">
                  <c:v>Plovdiv</c:v>
                </c:pt>
                <c:pt idx="24">
                  <c:v>Fiume</c:v>
                </c:pt>
                <c:pt idx="25">
                  <c:v>Várna</c:v>
                </c:pt>
                <c:pt idx="26">
                  <c:v>Daugavpils</c:v>
                </c:pt>
                <c:pt idx="27">
                  <c:v>Szliven</c:v>
                </c:pt>
                <c:pt idx="28">
                  <c:v>Vraca</c:v>
                </c:pt>
                <c:pt idx="29">
                  <c:v>Sztara Zagora</c:v>
                </c:pt>
                <c:pt idx="30">
                  <c:v>Jelgava</c:v>
                </c:pt>
                <c:pt idx="31">
                  <c:v>Panevėžys</c:v>
                </c:pt>
                <c:pt idx="32">
                  <c:v>Nagyszombat</c:v>
                </c:pt>
                <c:pt idx="33">
                  <c:v>Kassa</c:v>
                </c:pt>
                <c:pt idx="34">
                  <c:v>Szlavónbród</c:v>
                </c:pt>
                <c:pt idx="35">
                  <c:v>Burgasz</c:v>
                </c:pt>
                <c:pt idx="36">
                  <c:v>Blagoevgrad</c:v>
                </c:pt>
                <c:pt idx="37">
                  <c:v>Pazardzsik</c:v>
                </c:pt>
                <c:pt idx="38">
                  <c:v>Eszék</c:v>
                </c:pt>
                <c:pt idx="39">
                  <c:v>Dobrics</c:v>
                </c:pt>
                <c:pt idx="40">
                  <c:v>Haszkovo</c:v>
                </c:pt>
                <c:pt idx="41">
                  <c:v>Jambol</c:v>
                </c:pt>
              </c:strCache>
            </c:strRef>
          </c:cat>
          <c:val>
            <c:numRef>
              <c:f>muzeumlatogatok_db_2022!$B$2:$B$43</c:f>
              <c:numCache>
                <c:formatCode>0</c:formatCode>
                <c:ptCount val="42"/>
                <c:pt idx="0">
                  <c:v>13575.0823483821</c:v>
                </c:pt>
                <c:pt idx="1">
                  <c:v>4991.2148708829209</c:v>
                </c:pt>
                <c:pt idx="2">
                  <c:v>4962.8936447229235</c:v>
                </c:pt>
                <c:pt idx="3">
                  <c:v>4357.2127669357642</c:v>
                </c:pt>
                <c:pt idx="4">
                  <c:v>3363.2047839882839</c:v>
                </c:pt>
                <c:pt idx="5">
                  <c:v>2556.275084683044</c:v>
                </c:pt>
                <c:pt idx="6">
                  <c:v>2232.215652429395</c:v>
                </c:pt>
                <c:pt idx="7">
                  <c:v>2181.4260035949669</c:v>
                </c:pt>
                <c:pt idx="8">
                  <c:v>1973.928017562587</c:v>
                </c:pt>
                <c:pt idx="9">
                  <c:v>1949.9044281618351</c:v>
                </c:pt>
                <c:pt idx="10">
                  <c:v>1597.37082192917</c:v>
                </c:pt>
                <c:pt idx="11">
                  <c:v>1509.758493503605</c:v>
                </c:pt>
                <c:pt idx="12">
                  <c:v>1494.3054674192581</c:v>
                </c:pt>
                <c:pt idx="13">
                  <c:v>1420.7151107983591</c:v>
                </c:pt>
                <c:pt idx="14">
                  <c:v>1199.930447978249</c:v>
                </c:pt>
                <c:pt idx="15">
                  <c:v>1060.468178780613</c:v>
                </c:pt>
                <c:pt idx="16">
                  <c:v>955.02857586180141</c:v>
                </c:pt>
                <c:pt idx="17">
                  <c:v>846.25890736342046</c:v>
                </c:pt>
                <c:pt idx="18">
                  <c:v>785.96830305373021</c:v>
                </c:pt>
                <c:pt idx="19">
                  <c:v>737.66642430599427</c:v>
                </c:pt>
                <c:pt idx="20">
                  <c:v>674.8746384880393</c:v>
                </c:pt>
                <c:pt idx="21">
                  <c:v>592.80211611607751</c:v>
                </c:pt>
                <c:pt idx="22">
                  <c:v>576.56683502881128</c:v>
                </c:pt>
                <c:pt idx="23">
                  <c:v>561.62007753519697</c:v>
                </c:pt>
                <c:pt idx="24">
                  <c:v>518.76229384173098</c:v>
                </c:pt>
                <c:pt idx="25">
                  <c:v>427.14451464744542</c:v>
                </c:pt>
                <c:pt idx="26">
                  <c:v>421.95399393326602</c:v>
                </c:pt>
                <c:pt idx="27">
                  <c:v>416.74873253820618</c:v>
                </c:pt>
                <c:pt idx="28">
                  <c:v>383.10805406702389</c:v>
                </c:pt>
                <c:pt idx="29">
                  <c:v>337.54685029574881</c:v>
                </c:pt>
                <c:pt idx="30">
                  <c:v>314.20265477017591</c:v>
                </c:pt>
                <c:pt idx="31">
                  <c:v>299.56616052060741</c:v>
                </c:pt>
                <c:pt idx="32">
                  <c:v>299.26891793524698</c:v>
                </c:pt>
                <c:pt idx="33">
                  <c:v>292.82329045362218</c:v>
                </c:pt>
                <c:pt idx="34">
                  <c:v>277.38689356131891</c:v>
                </c:pt>
                <c:pt idx="35">
                  <c:v>263.91799429393791</c:v>
                </c:pt>
                <c:pt idx="36">
                  <c:v>262.33593865211623</c:v>
                </c:pt>
                <c:pt idx="37">
                  <c:v>246.47104505794039</c:v>
                </c:pt>
                <c:pt idx="38">
                  <c:v>244.4037315475814</c:v>
                </c:pt>
                <c:pt idx="39">
                  <c:v>225.72506276097849</c:v>
                </c:pt>
                <c:pt idx="40">
                  <c:v>185.25474763736099</c:v>
                </c:pt>
                <c:pt idx="41">
                  <c:v>170.91868794771901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D6-3948-A8BE-F360006ABA7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30235">
                  <a:alpha val="20000"/>
                </a:srgb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E5-2141-969D-32F8464CDB4C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E5-2141-969D-32F8464CDB4C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E5-2141-969D-32F8464CDB4C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2E5-2141-969D-32F8464CDB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moziulesek_1000fo_2022!$A$2:$A$43</c:f>
              <c:strCache>
                <c:ptCount val="42"/>
                <c:pt idx="0">
                  <c:v>Split</c:v>
                </c:pt>
                <c:pt idx="1">
                  <c:v>Maribor</c:v>
                </c:pt>
                <c:pt idx="2">
                  <c:v>Székesfehérvár</c:v>
                </c:pt>
                <c:pt idx="3">
                  <c:v>Veliko Tarnovo</c:v>
                </c:pt>
                <c:pt idx="4">
                  <c:v>Nagyszombat</c:v>
                </c:pt>
                <c:pt idx="5">
                  <c:v>Fiume</c:v>
                </c:pt>
                <c:pt idx="6">
                  <c:v>Nyitra</c:v>
                </c:pt>
                <c:pt idx="7">
                  <c:v>Zsolna</c:v>
                </c:pt>
                <c:pt idx="8">
                  <c:v>Eperjes</c:v>
                </c:pt>
                <c:pt idx="9">
                  <c:v>Várna</c:v>
                </c:pt>
                <c:pt idx="10">
                  <c:v>Besztercebánya</c:v>
                </c:pt>
                <c:pt idx="11">
                  <c:v>Tartu</c:v>
                </c:pt>
                <c:pt idx="12">
                  <c:v>Eszék</c:v>
                </c:pt>
                <c:pt idx="13">
                  <c:v>Trencsén</c:v>
                </c:pt>
                <c:pt idx="14">
                  <c:v>Rusze</c:v>
                </c:pt>
                <c:pt idx="15">
                  <c:v>Zára</c:v>
                </c:pt>
                <c:pt idx="16">
                  <c:v>Šiauliai</c:v>
                </c:pt>
                <c:pt idx="17">
                  <c:v>Póla</c:v>
                </c:pt>
                <c:pt idx="18">
                  <c:v>Pernik</c:v>
                </c:pt>
                <c:pt idx="19">
                  <c:v>Jelgava</c:v>
                </c:pt>
                <c:pt idx="20">
                  <c:v>Panevėžys</c:v>
                </c:pt>
                <c:pt idx="21">
                  <c:v>Sztara Zagora</c:v>
                </c:pt>
                <c:pt idx="22">
                  <c:v>Szlavónbród</c:v>
                </c:pt>
                <c:pt idx="23">
                  <c:v>Plovdiv</c:v>
                </c:pt>
                <c:pt idx="24">
                  <c:v>Kassa</c:v>
                </c:pt>
                <c:pt idx="25">
                  <c:v>Klaipėda</c:v>
                </c:pt>
                <c:pt idx="26">
                  <c:v>Kaunas</c:v>
                </c:pt>
                <c:pt idx="27">
                  <c:v>Burgasz</c:v>
                </c:pt>
                <c:pt idx="28">
                  <c:v>Sumen</c:v>
                </c:pt>
                <c:pt idx="29">
                  <c:v>Narva</c:v>
                </c:pt>
                <c:pt idx="30">
                  <c:v>Plevna</c:v>
                </c:pt>
                <c:pt idx="31">
                  <c:v>Pazardzsik</c:v>
                </c:pt>
                <c:pt idx="32">
                  <c:v>Liepāja</c:v>
                </c:pt>
                <c:pt idx="33">
                  <c:v>Vidin</c:v>
                </c:pt>
                <c:pt idx="34">
                  <c:v>Blagoevgrad</c:v>
                </c:pt>
                <c:pt idx="35">
                  <c:v>Alytus</c:v>
                </c:pt>
                <c:pt idx="36">
                  <c:v>Vraca</c:v>
                </c:pt>
                <c:pt idx="37">
                  <c:v>Szliven</c:v>
                </c:pt>
                <c:pt idx="38">
                  <c:v>Jambol</c:v>
                </c:pt>
                <c:pt idx="39">
                  <c:v>Dobrics</c:v>
                </c:pt>
                <c:pt idx="40">
                  <c:v>Haszkovo</c:v>
                </c:pt>
                <c:pt idx="41">
                  <c:v>Daugavpils</c:v>
                </c:pt>
              </c:strCache>
            </c:strRef>
          </c:cat>
          <c:val>
            <c:numRef>
              <c:f>moziulesek_1000fo_2022!$B$2:$B$43</c:f>
              <c:numCache>
                <c:formatCode>0.0</c:formatCode>
                <c:ptCount val="42"/>
                <c:pt idx="0">
                  <c:v>37.67</c:v>
                </c:pt>
                <c:pt idx="1">
                  <c:v>37.409999999999997</c:v>
                </c:pt>
                <c:pt idx="2">
                  <c:v>29.66</c:v>
                </c:pt>
                <c:pt idx="3">
                  <c:v>28.74</c:v>
                </c:pt>
                <c:pt idx="4">
                  <c:v>24.85</c:v>
                </c:pt>
                <c:pt idx="5">
                  <c:v>20.61</c:v>
                </c:pt>
                <c:pt idx="6">
                  <c:v>20.11</c:v>
                </c:pt>
                <c:pt idx="7">
                  <c:v>18.510000000000002</c:v>
                </c:pt>
                <c:pt idx="8">
                  <c:v>18.32</c:v>
                </c:pt>
                <c:pt idx="9">
                  <c:v>18.28</c:v>
                </c:pt>
                <c:pt idx="10">
                  <c:v>16.11</c:v>
                </c:pt>
                <c:pt idx="11">
                  <c:v>16</c:v>
                </c:pt>
                <c:pt idx="12">
                  <c:v>15.07</c:v>
                </c:pt>
                <c:pt idx="13">
                  <c:v>14.65</c:v>
                </c:pt>
                <c:pt idx="14">
                  <c:v>14.09</c:v>
                </c:pt>
                <c:pt idx="15">
                  <c:v>13.95</c:v>
                </c:pt>
                <c:pt idx="16">
                  <c:v>13.23</c:v>
                </c:pt>
                <c:pt idx="17">
                  <c:v>12.94</c:v>
                </c:pt>
                <c:pt idx="18">
                  <c:v>12.56</c:v>
                </c:pt>
                <c:pt idx="19">
                  <c:v>12.11</c:v>
                </c:pt>
                <c:pt idx="20">
                  <c:v>11.25</c:v>
                </c:pt>
                <c:pt idx="21">
                  <c:v>10.49</c:v>
                </c:pt>
                <c:pt idx="22">
                  <c:v>10.47</c:v>
                </c:pt>
                <c:pt idx="23">
                  <c:v>10.199999999999999</c:v>
                </c:pt>
                <c:pt idx="24">
                  <c:v>10.14</c:v>
                </c:pt>
                <c:pt idx="25">
                  <c:v>8.69</c:v>
                </c:pt>
                <c:pt idx="26">
                  <c:v>8.66</c:v>
                </c:pt>
                <c:pt idx="27">
                  <c:v>8.41</c:v>
                </c:pt>
                <c:pt idx="28">
                  <c:v>7.99</c:v>
                </c:pt>
                <c:pt idx="29">
                  <c:v>7.17</c:v>
                </c:pt>
                <c:pt idx="30">
                  <c:v>5.95</c:v>
                </c:pt>
                <c:pt idx="31">
                  <c:v>4.0199999999999996</c:v>
                </c:pt>
                <c:pt idx="32">
                  <c:v>3.68</c:v>
                </c:pt>
                <c:pt idx="33">
                  <c:v>3.59</c:v>
                </c:pt>
                <c:pt idx="34">
                  <c:v>3.45</c:v>
                </c:pt>
                <c:pt idx="35">
                  <c:v>3.41</c:v>
                </c:pt>
                <c:pt idx="36">
                  <c:v>3.3</c:v>
                </c:pt>
                <c:pt idx="37">
                  <c:v>1.58</c:v>
                </c:pt>
                <c:pt idx="38">
                  <c:v>1.1299999999999999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E5-2141-969D-32F8464CDB4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30235">
                  <a:alpha val="20000"/>
                </a:srgb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F11-B04B-9DDE-6470488688FC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F11-B04B-9DDE-6470488688FC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F11-B04B-9DDE-6470488688FC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F11-B04B-9DDE-6470488688FC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F11-B04B-9DDE-6470488688FC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F11-B04B-9DDE-6470488688FC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F11-B04B-9DDE-6470488688FC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F11-B04B-9DDE-6470488688FC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F11-B04B-9DDE-6470488688FC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F11-B04B-9DDE-6470488688FC}"/>
              </c:ext>
            </c:extLst>
          </c:dPt>
          <c:dPt>
            <c:idx val="41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0F11-B04B-9DDE-6470488688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telepulesi_hull_1000tonna_2022!$A$2:$A$43</c:f>
              <c:strCache>
                <c:ptCount val="42"/>
                <c:pt idx="0">
                  <c:v>Plevna</c:v>
                </c:pt>
                <c:pt idx="1">
                  <c:v>Pernik</c:v>
                </c:pt>
                <c:pt idx="2">
                  <c:v>Pazardzsik</c:v>
                </c:pt>
                <c:pt idx="3">
                  <c:v>Nagyszombat</c:v>
                </c:pt>
                <c:pt idx="4">
                  <c:v>Maribor</c:v>
                </c:pt>
                <c:pt idx="5">
                  <c:v>Nyitra</c:v>
                </c:pt>
                <c:pt idx="6">
                  <c:v>Rusze</c:v>
                </c:pt>
                <c:pt idx="7">
                  <c:v>Zsolna</c:v>
                </c:pt>
                <c:pt idx="8">
                  <c:v>Trencsén</c:v>
                </c:pt>
                <c:pt idx="9">
                  <c:v>Plovdiv</c:v>
                </c:pt>
                <c:pt idx="10">
                  <c:v>Sumen</c:v>
                </c:pt>
                <c:pt idx="11">
                  <c:v>Split</c:v>
                </c:pt>
                <c:pt idx="12">
                  <c:v>Eperjes</c:v>
                </c:pt>
                <c:pt idx="13">
                  <c:v>Besztercebánya</c:v>
                </c:pt>
                <c:pt idx="14">
                  <c:v>Kassa</c:v>
                </c:pt>
                <c:pt idx="15">
                  <c:v>Sztara Zagora</c:v>
                </c:pt>
                <c:pt idx="16">
                  <c:v>Šiauliai</c:v>
                </c:pt>
                <c:pt idx="17">
                  <c:v>Várna</c:v>
                </c:pt>
                <c:pt idx="18">
                  <c:v>Szliven</c:v>
                </c:pt>
                <c:pt idx="19">
                  <c:v>Tartu</c:v>
                </c:pt>
                <c:pt idx="20">
                  <c:v>Vidin</c:v>
                </c:pt>
                <c:pt idx="21">
                  <c:v>Veliko Tarnovo</c:v>
                </c:pt>
                <c:pt idx="22">
                  <c:v>Dobrics</c:v>
                </c:pt>
                <c:pt idx="23">
                  <c:v>Blagoevgrad</c:v>
                </c:pt>
                <c:pt idx="24">
                  <c:v>Panevėžys</c:v>
                </c:pt>
                <c:pt idx="25">
                  <c:v>Burgasz</c:v>
                </c:pt>
                <c:pt idx="26">
                  <c:v>Alytus</c:v>
                </c:pt>
                <c:pt idx="27">
                  <c:v>Klaipėda</c:v>
                </c:pt>
                <c:pt idx="28">
                  <c:v>Haszkovo</c:v>
                </c:pt>
                <c:pt idx="29">
                  <c:v>Jambol</c:v>
                </c:pt>
                <c:pt idx="30">
                  <c:v>Fiume</c:v>
                </c:pt>
                <c:pt idx="31">
                  <c:v>Póla</c:v>
                </c:pt>
                <c:pt idx="32">
                  <c:v>Zára</c:v>
                </c:pt>
                <c:pt idx="33">
                  <c:v>Jelgava</c:v>
                </c:pt>
                <c:pt idx="34">
                  <c:v>Vraca</c:v>
                </c:pt>
                <c:pt idx="35">
                  <c:v>Kaunas</c:v>
                </c:pt>
                <c:pt idx="36">
                  <c:v>Daugavpils</c:v>
                </c:pt>
                <c:pt idx="37">
                  <c:v>Szlavónbród</c:v>
                </c:pt>
                <c:pt idx="38">
                  <c:v>Liepāja</c:v>
                </c:pt>
                <c:pt idx="39">
                  <c:v>Eszék</c:v>
                </c:pt>
                <c:pt idx="40">
                  <c:v>Narva</c:v>
                </c:pt>
                <c:pt idx="41">
                  <c:v>Székesfehérvár</c:v>
                </c:pt>
              </c:strCache>
            </c:strRef>
          </c:cat>
          <c:val>
            <c:numRef>
              <c:f>telepulesi_hull_1000tonna_2022!$B$2:$B$43</c:f>
              <c:numCache>
                <c:formatCode>0.0</c:formatCode>
                <c:ptCount val="42"/>
                <c:pt idx="0">
                  <c:v>0.65606804493281234</c:v>
                </c:pt>
                <c:pt idx="1">
                  <c:v>0.6522017500177848</c:v>
                </c:pt>
                <c:pt idx="2">
                  <c:v>0.63818123677117744</c:v>
                </c:pt>
                <c:pt idx="3">
                  <c:v>0.61081748267240565</c:v>
                </c:pt>
                <c:pt idx="4">
                  <c:v>0.60174861066864893</c:v>
                </c:pt>
                <c:pt idx="5">
                  <c:v>0.59927844349954895</c:v>
                </c:pt>
                <c:pt idx="6">
                  <c:v>0.59329063693363127</c:v>
                </c:pt>
                <c:pt idx="7">
                  <c:v>0.58921161825726143</c:v>
                </c:pt>
                <c:pt idx="8">
                  <c:v>0.56465533071357743</c:v>
                </c:pt>
                <c:pt idx="9">
                  <c:v>0.56038126329903526</c:v>
                </c:pt>
                <c:pt idx="10">
                  <c:v>0.55707611069641427</c:v>
                </c:pt>
                <c:pt idx="11">
                  <c:v>0.55438176027246067</c:v>
                </c:pt>
                <c:pt idx="12">
                  <c:v>0.54364280010012278</c:v>
                </c:pt>
                <c:pt idx="13">
                  <c:v>0.5297608773583653</c:v>
                </c:pt>
                <c:pt idx="14">
                  <c:v>0.52365711472008014</c:v>
                </c:pt>
                <c:pt idx="15">
                  <c:v>0.52103146895239927</c:v>
                </c:pt>
                <c:pt idx="16">
                  <c:v>0.52046070993356663</c:v>
                </c:pt>
                <c:pt idx="17">
                  <c:v>0.50807668492211877</c:v>
                </c:pt>
                <c:pt idx="18">
                  <c:v>0.50260787102892368</c:v>
                </c:pt>
                <c:pt idx="19">
                  <c:v>0.49983725282773211</c:v>
                </c:pt>
                <c:pt idx="20">
                  <c:v>0.47945382606222042</c:v>
                </c:pt>
                <c:pt idx="21">
                  <c:v>0.47391059839192617</c:v>
                </c:pt>
                <c:pt idx="22">
                  <c:v>0.47244193821039748</c:v>
                </c:pt>
                <c:pt idx="23">
                  <c:v>0.43769355552278433</c:v>
                </c:pt>
                <c:pt idx="24">
                  <c:v>0.43235529169996573</c:v>
                </c:pt>
                <c:pt idx="25">
                  <c:v>0.4292170575908299</c:v>
                </c:pt>
                <c:pt idx="26">
                  <c:v>0.41434170640820189</c:v>
                </c:pt>
                <c:pt idx="27">
                  <c:v>0.40857347425395929</c:v>
                </c:pt>
                <c:pt idx="28">
                  <c:v>0.40440628447067939</c:v>
                </c:pt>
                <c:pt idx="29">
                  <c:v>0.40011939173055172</c:v>
                </c:pt>
                <c:pt idx="30">
                  <c:v>0.39056589499167799</c:v>
                </c:pt>
                <c:pt idx="31">
                  <c:v>0.38945940709164889</c:v>
                </c:pt>
                <c:pt idx="32">
                  <c:v>0.38712248441547348</c:v>
                </c:pt>
                <c:pt idx="33">
                  <c:v>0.38596555380846159</c:v>
                </c:pt>
                <c:pt idx="34">
                  <c:v>0.38310805406702392</c:v>
                </c:pt>
                <c:pt idx="35">
                  <c:v>0.37333924123716877</c:v>
                </c:pt>
                <c:pt idx="36">
                  <c:v>0.34896359959555101</c:v>
                </c:pt>
                <c:pt idx="37">
                  <c:v>0.34770514603616132</c:v>
                </c:pt>
                <c:pt idx="38">
                  <c:v>0.28815320665083127</c:v>
                </c:pt>
                <c:pt idx="39">
                  <c:v>0.28534125128982668</c:v>
                </c:pt>
                <c:pt idx="40">
                  <c:v>0.28469223212796319</c:v>
                </c:pt>
                <c:pt idx="41">
                  <c:v>0.25597251641322333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F11-B04B-9DDE-6470488688F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998-3743-80F1-DAE4F134DDF2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998-3743-80F1-DAE4F134DDF2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998-3743-80F1-DAE4F134DDF2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998-3743-80F1-DAE4F134DDF2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998-3743-80F1-DAE4F134DDF2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998-3743-80F1-DAE4F134DDF2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998-3743-80F1-DAE4F134DDF2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998-3743-80F1-DAE4F134DDF2}"/>
              </c:ext>
            </c:extLst>
          </c:dPt>
          <c:dPt>
            <c:idx val="25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998-3743-80F1-DAE4F134DDF2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998-3743-80F1-DAE4F134DDF2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6998-3743-80F1-DAE4F134DD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plazak_2026!$A$2:$A$43</c:f>
              <c:strCache>
                <c:ptCount val="42"/>
                <c:pt idx="0">
                  <c:v>Szlavónbród</c:v>
                </c:pt>
                <c:pt idx="1">
                  <c:v>Póla</c:v>
                </c:pt>
                <c:pt idx="2">
                  <c:v>Narva</c:v>
                </c:pt>
                <c:pt idx="3">
                  <c:v>Trencsén</c:v>
                </c:pt>
                <c:pt idx="4">
                  <c:v>Zsolna</c:v>
                </c:pt>
                <c:pt idx="5">
                  <c:v>Eperjes</c:v>
                </c:pt>
                <c:pt idx="6">
                  <c:v>Nagyszombat</c:v>
                </c:pt>
                <c:pt idx="7">
                  <c:v>Tartu</c:v>
                </c:pt>
                <c:pt idx="8">
                  <c:v>Zára</c:v>
                </c:pt>
                <c:pt idx="9">
                  <c:v>Besztercebánya</c:v>
                </c:pt>
                <c:pt idx="10">
                  <c:v>Maribor</c:v>
                </c:pt>
                <c:pt idx="11">
                  <c:v>Nyitra</c:v>
                </c:pt>
                <c:pt idx="12">
                  <c:v>Eszék</c:v>
                </c:pt>
                <c:pt idx="13">
                  <c:v>Šiauliai</c:v>
                </c:pt>
                <c:pt idx="14">
                  <c:v>Split</c:v>
                </c:pt>
                <c:pt idx="15">
                  <c:v>Fiume</c:v>
                </c:pt>
                <c:pt idx="16">
                  <c:v>Jelgava</c:v>
                </c:pt>
                <c:pt idx="17">
                  <c:v>Veliko Tarnovo</c:v>
                </c:pt>
                <c:pt idx="18">
                  <c:v>Liepāja</c:v>
                </c:pt>
                <c:pt idx="19">
                  <c:v>Blagoevgrad</c:v>
                </c:pt>
                <c:pt idx="20">
                  <c:v>Kassa</c:v>
                </c:pt>
                <c:pt idx="21">
                  <c:v>Klaipėda</c:v>
                </c:pt>
                <c:pt idx="22">
                  <c:v>Daugavpils</c:v>
                </c:pt>
                <c:pt idx="23">
                  <c:v>Panevėžys</c:v>
                </c:pt>
                <c:pt idx="24">
                  <c:v>Plevna</c:v>
                </c:pt>
                <c:pt idx="25">
                  <c:v>Székesfehérvár</c:v>
                </c:pt>
                <c:pt idx="26">
                  <c:v>Burgasz</c:v>
                </c:pt>
                <c:pt idx="27">
                  <c:v>Kaunas</c:v>
                </c:pt>
                <c:pt idx="28">
                  <c:v>Sztara Zagora</c:v>
                </c:pt>
                <c:pt idx="29">
                  <c:v>Rusze</c:v>
                </c:pt>
                <c:pt idx="30">
                  <c:v>Varna</c:v>
                </c:pt>
                <c:pt idx="31">
                  <c:v>Plovdiv</c:v>
                </c:pt>
                <c:pt idx="32">
                  <c:v>Vidin</c:v>
                </c:pt>
                <c:pt idx="33">
                  <c:v>Szliven</c:v>
                </c:pt>
                <c:pt idx="34">
                  <c:v>Dobrics</c:v>
                </c:pt>
                <c:pt idx="35">
                  <c:v>Sumen</c:v>
                </c:pt>
                <c:pt idx="36">
                  <c:v>Pernik</c:v>
                </c:pt>
                <c:pt idx="37">
                  <c:v>Jambol</c:v>
                </c:pt>
                <c:pt idx="38">
                  <c:v>Haszkovo</c:v>
                </c:pt>
                <c:pt idx="39">
                  <c:v>Pazardzsik</c:v>
                </c:pt>
                <c:pt idx="40">
                  <c:v>Vraca</c:v>
                </c:pt>
                <c:pt idx="41">
                  <c:v>Alytus</c:v>
                </c:pt>
              </c:strCache>
            </c:strRef>
          </c:cat>
          <c:val>
            <c:numRef>
              <c:f>plazak_2026!$B$2:$B$43</c:f>
              <c:numCache>
                <c:formatCode>0.0</c:formatCode>
                <c:ptCount val="42"/>
                <c:pt idx="0">
                  <c:v>4.0906487768960158</c:v>
                </c:pt>
                <c:pt idx="1">
                  <c:v>3.8752179810114318</c:v>
                </c:pt>
                <c:pt idx="2">
                  <c:v>3.7069301058328539</c:v>
                </c:pt>
                <c:pt idx="3">
                  <c:v>3.6725549965110731</c:v>
                </c:pt>
                <c:pt idx="4">
                  <c:v>3.6612155235538202</c:v>
                </c:pt>
                <c:pt idx="5">
                  <c:v>3.575813199518457</c:v>
                </c:pt>
                <c:pt idx="6">
                  <c:v>3.1648574231730859</c:v>
                </c:pt>
                <c:pt idx="7">
                  <c:v>3.0515094800227849</c:v>
                </c:pt>
                <c:pt idx="8">
                  <c:v>2.846488855996129</c:v>
                </c:pt>
                <c:pt idx="9">
                  <c:v>2.6554429942775202</c:v>
                </c:pt>
                <c:pt idx="10">
                  <c:v>2.654773282361687</c:v>
                </c:pt>
                <c:pt idx="11">
                  <c:v>2.576987501610617</c:v>
                </c:pt>
                <c:pt idx="12">
                  <c:v>2.1058394929138502</c:v>
                </c:pt>
                <c:pt idx="13">
                  <c:v>1.9654860647038011</c:v>
                </c:pt>
                <c:pt idx="14">
                  <c:v>1.892087919018637</c:v>
                </c:pt>
                <c:pt idx="15">
                  <c:v>1.891360266303526</c:v>
                </c:pt>
                <c:pt idx="16">
                  <c:v>1.828354115625114</c:v>
                </c:pt>
                <c:pt idx="17">
                  <c:v>1.5199185323666651</c:v>
                </c:pt>
                <c:pt idx="18">
                  <c:v>1.484560570071259</c:v>
                </c:pt>
                <c:pt idx="19">
                  <c:v>1.474708745022858</c:v>
                </c:pt>
                <c:pt idx="20">
                  <c:v>1.3189248124928561</c:v>
                </c:pt>
                <c:pt idx="21">
                  <c:v>1.313741074771573</c:v>
                </c:pt>
                <c:pt idx="22">
                  <c:v>1.263902932254803</c:v>
                </c:pt>
                <c:pt idx="23">
                  <c:v>1.141682840506907</c:v>
                </c:pt>
                <c:pt idx="24">
                  <c:v>1.113300602295626</c:v>
                </c:pt>
                <c:pt idx="25">
                  <c:v>1.053818511375971</c:v>
                </c:pt>
                <c:pt idx="26">
                  <c:v>1.009922488449011</c:v>
                </c:pt>
                <c:pt idx="27">
                  <c:v>1.0070290628587539</c:v>
                </c:pt>
                <c:pt idx="28">
                  <c:v>0.80257465950770079</c:v>
                </c:pt>
                <c:pt idx="29">
                  <c:v>0.74731154671070821</c:v>
                </c:pt>
                <c:pt idx="30">
                  <c:v>0.60116746722134384</c:v>
                </c:pt>
                <c:pt idx="31">
                  <c:v>0.58297140525257241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998-3743-80F1-DAE4F134DDF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30235">
                  <a:alpha val="20000"/>
                </a:srgb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346-AD40-9475-56B1A9EC48B7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46-AD40-9475-56B1A9EC48B7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346-AD40-9475-56B1A9EC48B7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346-AD40-9475-56B1A9EC48B7}"/>
              </c:ext>
            </c:extLst>
          </c:dPt>
          <c:dPt>
            <c:idx val="27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346-AD40-9475-56B1A9EC48B7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346-AD40-9475-56B1A9EC48B7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346-AD40-9475-56B1A9EC48B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medencek_db_2022!$A$2:$A$43</c:f>
              <c:strCache>
                <c:ptCount val="42"/>
                <c:pt idx="0">
                  <c:v>Vidin</c:v>
                </c:pt>
                <c:pt idx="1">
                  <c:v>Szlavónbród</c:v>
                </c:pt>
                <c:pt idx="2">
                  <c:v>Vraca</c:v>
                </c:pt>
                <c:pt idx="3">
                  <c:v>Póla</c:v>
                </c:pt>
                <c:pt idx="4">
                  <c:v>Alytus</c:v>
                </c:pt>
                <c:pt idx="5">
                  <c:v>Narva</c:v>
                </c:pt>
                <c:pt idx="6">
                  <c:v>Trencsén</c:v>
                </c:pt>
                <c:pt idx="7">
                  <c:v>Jelgava</c:v>
                </c:pt>
                <c:pt idx="8">
                  <c:v>Nagyszombat</c:v>
                </c:pt>
                <c:pt idx="9">
                  <c:v>Jambol</c:v>
                </c:pt>
                <c:pt idx="10">
                  <c:v>Pazardzsik</c:v>
                </c:pt>
                <c:pt idx="11">
                  <c:v>Veliko Tarnovo</c:v>
                </c:pt>
                <c:pt idx="12">
                  <c:v>Haszkovo</c:v>
                </c:pt>
                <c:pt idx="13">
                  <c:v>Liepāja</c:v>
                </c:pt>
                <c:pt idx="14">
                  <c:v>Blagoevgrad</c:v>
                </c:pt>
                <c:pt idx="15">
                  <c:v>Zára</c:v>
                </c:pt>
                <c:pt idx="16">
                  <c:v>Pernik</c:v>
                </c:pt>
                <c:pt idx="17">
                  <c:v>Sumen</c:v>
                </c:pt>
                <c:pt idx="18">
                  <c:v>Besztercebánya</c:v>
                </c:pt>
                <c:pt idx="19">
                  <c:v>Nyitra</c:v>
                </c:pt>
                <c:pt idx="20">
                  <c:v>Daugavpils</c:v>
                </c:pt>
                <c:pt idx="21">
                  <c:v>Dobrics</c:v>
                </c:pt>
                <c:pt idx="22">
                  <c:v>Zsolna</c:v>
                </c:pt>
                <c:pt idx="23">
                  <c:v>Szliven</c:v>
                </c:pt>
                <c:pt idx="24">
                  <c:v>Eperjes</c:v>
                </c:pt>
                <c:pt idx="25">
                  <c:v>Panevėžys</c:v>
                </c:pt>
                <c:pt idx="26">
                  <c:v>Plevna</c:v>
                </c:pt>
                <c:pt idx="27">
                  <c:v>Székesfehérvár</c:v>
                </c:pt>
                <c:pt idx="28">
                  <c:v>Eszék</c:v>
                </c:pt>
                <c:pt idx="29">
                  <c:v>Tartu</c:v>
                </c:pt>
                <c:pt idx="30">
                  <c:v>Šiauliai</c:v>
                </c:pt>
                <c:pt idx="31">
                  <c:v>Fiume</c:v>
                </c:pt>
                <c:pt idx="32">
                  <c:v>Maribor</c:v>
                </c:pt>
                <c:pt idx="33">
                  <c:v>Sztara Zagora</c:v>
                </c:pt>
                <c:pt idx="34">
                  <c:v>Rusze</c:v>
                </c:pt>
                <c:pt idx="35">
                  <c:v>Klaipėda</c:v>
                </c:pt>
                <c:pt idx="36">
                  <c:v>Split</c:v>
                </c:pt>
                <c:pt idx="37">
                  <c:v>Burgasz</c:v>
                </c:pt>
                <c:pt idx="38">
                  <c:v>Kassa</c:v>
                </c:pt>
                <c:pt idx="39">
                  <c:v>Kaunas</c:v>
                </c:pt>
                <c:pt idx="40">
                  <c:v>Várna</c:v>
                </c:pt>
                <c:pt idx="41">
                  <c:v>Plovdiv</c:v>
                </c:pt>
              </c:strCache>
            </c:strRef>
          </c:cat>
          <c:val>
            <c:numRef>
              <c:f>medencek_db_2022!$B$2:$B$43</c:f>
              <c:numCache>
                <c:formatCode>0.0</c:formatCode>
                <c:ptCount val="42"/>
                <c:pt idx="0">
                  <c:v>10.344203367038196</c:v>
                </c:pt>
                <c:pt idx="1">
                  <c:v>8.1812975537920316</c:v>
                </c:pt>
                <c:pt idx="2">
                  <c:v>7.998080460689434</c:v>
                </c:pt>
                <c:pt idx="3">
                  <c:v>7.7504359620228636</c:v>
                </c:pt>
                <c:pt idx="4">
                  <c:v>7.7230513775992895</c:v>
                </c:pt>
                <c:pt idx="5">
                  <c:v>7.4138602116657086</c:v>
                </c:pt>
                <c:pt idx="6">
                  <c:v>7.3451099930221462</c:v>
                </c:pt>
                <c:pt idx="7">
                  <c:v>7.3134164625004567</c:v>
                </c:pt>
                <c:pt idx="8">
                  <c:v>6.3297148463461728</c:v>
                </c:pt>
                <c:pt idx="9">
                  <c:v>6.2837752921955516</c:v>
                </c:pt>
                <c:pt idx="10">
                  <c:v>6.0909686162842052</c:v>
                </c:pt>
                <c:pt idx="11">
                  <c:v>6.0796741294666603</c:v>
                </c:pt>
                <c:pt idx="12">
                  <c:v>5.9624959007840683</c:v>
                </c:pt>
                <c:pt idx="13">
                  <c:v>5.9382422802850359</c:v>
                </c:pt>
                <c:pt idx="14">
                  <c:v>5.8988349800914319</c:v>
                </c:pt>
                <c:pt idx="15">
                  <c:v>5.6929777119922571</c:v>
                </c:pt>
                <c:pt idx="16">
                  <c:v>5.6911147471010883</c:v>
                </c:pt>
                <c:pt idx="17">
                  <c:v>5.52929142130436</c:v>
                </c:pt>
                <c:pt idx="18">
                  <c:v>5.3108859885550403</c:v>
                </c:pt>
                <c:pt idx="19">
                  <c:v>5.1539750032212348</c:v>
                </c:pt>
                <c:pt idx="20">
                  <c:v>5.0556117290192111</c:v>
                </c:pt>
                <c:pt idx="21">
                  <c:v>5.0461088193366894</c:v>
                </c:pt>
                <c:pt idx="22">
                  <c:v>4.8816206980717602</c:v>
                </c:pt>
                <c:pt idx="23">
                  <c:v>4.8631627578996</c:v>
                </c:pt>
                <c:pt idx="24">
                  <c:v>4.7677509326912766</c:v>
                </c:pt>
                <c:pt idx="25">
                  <c:v>4.5667313620276291</c:v>
                </c:pt>
                <c:pt idx="26">
                  <c:v>4.4532024091825031</c:v>
                </c:pt>
                <c:pt idx="27">
                  <c:v>4.2152740455038833</c:v>
                </c:pt>
                <c:pt idx="28">
                  <c:v>4.2116789858277004</c:v>
                </c:pt>
                <c:pt idx="29">
                  <c:v>4.0686793066970459</c:v>
                </c:pt>
                <c:pt idx="30">
                  <c:v>3.9309721294076025</c:v>
                </c:pt>
                <c:pt idx="31">
                  <c:v>3.7827205326070512</c:v>
                </c:pt>
                <c:pt idx="32">
                  <c:v>3.5396977098155813</c:v>
                </c:pt>
                <c:pt idx="33">
                  <c:v>3.2102986380308032</c:v>
                </c:pt>
                <c:pt idx="34">
                  <c:v>2.9892461868428328</c:v>
                </c:pt>
                <c:pt idx="35">
                  <c:v>2.6274821495431468</c:v>
                </c:pt>
                <c:pt idx="36">
                  <c:v>2.5227838920248491</c:v>
                </c:pt>
                <c:pt idx="37">
                  <c:v>2.0198449768980229</c:v>
                </c:pt>
                <c:pt idx="38">
                  <c:v>1.7585664166571413</c:v>
                </c:pt>
                <c:pt idx="39">
                  <c:v>1.3427054171450055</c:v>
                </c:pt>
                <c:pt idx="40">
                  <c:v>1.2023349344426877</c:v>
                </c:pt>
                <c:pt idx="41">
                  <c:v>1.1659428105051448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346-AD40-9475-56B1A9EC48B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30235">
                  <a:alpha val="20000"/>
                </a:srgb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EB-F34E-9690-E5D987936BF1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EB-F34E-9690-E5D987936BF1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EB-F34E-9690-E5D987936BF1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3EB-F34E-9690-E5D987936BF1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3EB-F34E-9690-E5D987936BF1}"/>
              </c:ext>
            </c:extLst>
          </c:dPt>
          <c:dPt>
            <c:idx val="12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3EB-F34E-9690-E5D987936BF1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3EB-F34E-9690-E5D987936BF1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3EB-F34E-9690-E5D987936BF1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3EB-F34E-9690-E5D987936BF1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3EB-F34E-9690-E5D987936BF1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3EB-F34E-9690-E5D987936B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stadion_kapacitas_2026!$A$2:$A$43</c:f>
              <c:strCache>
                <c:ptCount val="42"/>
                <c:pt idx="0">
                  <c:v>Vraca</c:v>
                </c:pt>
                <c:pt idx="1">
                  <c:v>Vidin</c:v>
                </c:pt>
                <c:pt idx="2">
                  <c:v>Nagyszombat</c:v>
                </c:pt>
                <c:pt idx="3">
                  <c:v>Plevna</c:v>
                </c:pt>
                <c:pt idx="4">
                  <c:v>Veliko Tarnovo</c:v>
                </c:pt>
                <c:pt idx="5">
                  <c:v>Split</c:v>
                </c:pt>
                <c:pt idx="6">
                  <c:v>Szliven</c:v>
                </c:pt>
                <c:pt idx="7">
                  <c:v>Póla</c:v>
                </c:pt>
                <c:pt idx="8">
                  <c:v>Sumen</c:v>
                </c:pt>
                <c:pt idx="9">
                  <c:v>Szlavónbród</c:v>
                </c:pt>
                <c:pt idx="10">
                  <c:v>Dobrics</c:v>
                </c:pt>
                <c:pt idx="11">
                  <c:v>Jambol</c:v>
                </c:pt>
                <c:pt idx="12">
                  <c:v>Székesfehérvár</c:v>
                </c:pt>
                <c:pt idx="13">
                  <c:v>Pazardzsik</c:v>
                </c:pt>
                <c:pt idx="14">
                  <c:v>Eszék</c:v>
                </c:pt>
                <c:pt idx="15">
                  <c:v>Haszkovo</c:v>
                </c:pt>
                <c:pt idx="16">
                  <c:v>Zsolna</c:v>
                </c:pt>
                <c:pt idx="17">
                  <c:v>Trencsén</c:v>
                </c:pt>
                <c:pt idx="18">
                  <c:v>Maribor</c:v>
                </c:pt>
                <c:pt idx="19">
                  <c:v>Pernik</c:v>
                </c:pt>
                <c:pt idx="20">
                  <c:v>Blagoevgrad</c:v>
                </c:pt>
                <c:pt idx="21">
                  <c:v>Tartu</c:v>
                </c:pt>
                <c:pt idx="22">
                  <c:v>Sztara Zagora</c:v>
                </c:pt>
                <c:pt idx="23">
                  <c:v>Rusze</c:v>
                </c:pt>
                <c:pt idx="24">
                  <c:v>Nyitra</c:v>
                </c:pt>
                <c:pt idx="25">
                  <c:v>Besztercebánya</c:v>
                </c:pt>
                <c:pt idx="26">
                  <c:v>Burgasz</c:v>
                </c:pt>
                <c:pt idx="27">
                  <c:v>Zára</c:v>
                </c:pt>
                <c:pt idx="28">
                  <c:v>Fiume</c:v>
                </c:pt>
                <c:pt idx="29">
                  <c:v>Eperjes</c:v>
                </c:pt>
                <c:pt idx="30">
                  <c:v>Liepāja</c:v>
                </c:pt>
                <c:pt idx="31">
                  <c:v>Alytus</c:v>
                </c:pt>
                <c:pt idx="32">
                  <c:v>Kassa</c:v>
                </c:pt>
                <c:pt idx="33">
                  <c:v>Plovdiv</c:v>
                </c:pt>
                <c:pt idx="34">
                  <c:v>Kaunas</c:v>
                </c:pt>
                <c:pt idx="35">
                  <c:v>Panevėžys</c:v>
                </c:pt>
                <c:pt idx="36">
                  <c:v>Daugavpils</c:v>
                </c:pt>
                <c:pt idx="37">
                  <c:v>Šiauliai</c:v>
                </c:pt>
                <c:pt idx="38">
                  <c:v>Várna</c:v>
                </c:pt>
                <c:pt idx="39">
                  <c:v>Klaipėda</c:v>
                </c:pt>
                <c:pt idx="40">
                  <c:v>Jelgava</c:v>
                </c:pt>
                <c:pt idx="41">
                  <c:v>Narva</c:v>
                </c:pt>
              </c:strCache>
            </c:strRef>
          </c:cat>
          <c:val>
            <c:numRef>
              <c:f>stadion_kapacitas_2026!$B$2:$B$43</c:f>
              <c:numCache>
                <c:formatCode>0.0</c:formatCode>
                <c:ptCount val="42"/>
                <c:pt idx="0">
                  <c:v>639.84643685515471</c:v>
                </c:pt>
                <c:pt idx="1">
                  <c:v>387.90762626393229</c:v>
                </c:pt>
                <c:pt idx="2">
                  <c:v>303.82631262461621</c:v>
                </c:pt>
                <c:pt idx="3">
                  <c:v>278.32515057390651</c:v>
                </c:pt>
                <c:pt idx="4">
                  <c:v>273.58533582599978</c:v>
                </c:pt>
                <c:pt idx="5">
                  <c:v>214.35464034562139</c:v>
                </c:pt>
                <c:pt idx="6">
                  <c:v>182.36860342123501</c:v>
                </c:pt>
                <c:pt idx="7">
                  <c:v>172.89285022282499</c:v>
                </c:pt>
                <c:pt idx="8">
                  <c:v>165.87874263913079</c:v>
                </c:pt>
                <c:pt idx="9">
                  <c:v>163.62595107584059</c:v>
                </c:pt>
                <c:pt idx="10">
                  <c:v>157.69090060427149</c:v>
                </c:pt>
                <c:pt idx="11">
                  <c:v>157.0943823048888</c:v>
                </c:pt>
                <c:pt idx="12">
                  <c:v>149.65276680050161</c:v>
                </c:pt>
                <c:pt idx="13">
                  <c:v>137.04679386639461</c:v>
                </c:pt>
                <c:pt idx="14">
                  <c:v>136.9322130267231</c:v>
                </c:pt>
                <c:pt idx="15">
                  <c:v>134.1561577676415</c:v>
                </c:pt>
                <c:pt idx="16">
                  <c:v>125.45765194044419</c:v>
                </c:pt>
                <c:pt idx="17">
                  <c:v>116.8974255389474</c:v>
                </c:pt>
                <c:pt idx="18">
                  <c:v>114.9870801033592</c:v>
                </c:pt>
                <c:pt idx="19">
                  <c:v>113.8222949420218</c:v>
                </c:pt>
                <c:pt idx="20">
                  <c:v>110.6031558767144</c:v>
                </c:pt>
                <c:pt idx="21">
                  <c:v>101.71698266742619</c:v>
                </c:pt>
                <c:pt idx="22">
                  <c:v>97.336254705093936</c:v>
                </c:pt>
                <c:pt idx="23">
                  <c:v>97.150501072392061</c:v>
                </c:pt>
                <c:pt idx="24">
                  <c:v>93.364257183352663</c:v>
                </c:pt>
                <c:pt idx="25">
                  <c:v>93.338821248854842</c:v>
                </c:pt>
                <c:pt idx="26">
                  <c:v>91.079859620774116</c:v>
                </c:pt>
                <c:pt idx="27">
                  <c:v>83.402123480686569</c:v>
                </c:pt>
                <c:pt idx="28">
                  <c:v>78.29285822363444</c:v>
                </c:pt>
                <c:pt idx="29">
                  <c:v>77.475952656233233</c:v>
                </c:pt>
                <c:pt idx="30">
                  <c:v>74.228028503562939</c:v>
                </c:pt>
                <c:pt idx="31">
                  <c:v>72.36499140810534</c:v>
                </c:pt>
                <c:pt idx="32">
                  <c:v>55.19700340282602</c:v>
                </c:pt>
                <c:pt idx="33">
                  <c:v>54.732270382137763</c:v>
                </c:pt>
                <c:pt idx="34">
                  <c:v>51.4088336589394</c:v>
                </c:pt>
                <c:pt idx="35">
                  <c:v>45.667313620276289</c:v>
                </c:pt>
                <c:pt idx="36">
                  <c:v>43.983822042467139</c:v>
                </c:pt>
                <c:pt idx="37">
                  <c:v>39.309721294076027</c:v>
                </c:pt>
                <c:pt idx="38">
                  <c:v>36.070048033280628</c:v>
                </c:pt>
                <c:pt idx="39">
                  <c:v>29.086227395442631</c:v>
                </c:pt>
                <c:pt idx="40">
                  <c:v>28.522324203751779</c:v>
                </c:pt>
                <c:pt idx="41">
                  <c:v>18.534650529164271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3EB-F34E-9690-E5D987936BF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30235">
                  <a:alpha val="20000"/>
                </a:srgb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A9A-214C-87C4-9B1BCBAA03C6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A9A-214C-87C4-9B1BCBAA03C6}"/>
              </c:ext>
            </c:extLst>
          </c:dPt>
          <c:dPt>
            <c:idx val="16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A9A-214C-87C4-9B1BCBAA03C6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A9A-214C-87C4-9B1BCBAA03C6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A9A-214C-87C4-9B1BCBAA03C6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A9A-214C-87C4-9B1BCBAA03C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agyak_szama_2022!$A$2:$A$43</c:f>
              <c:strCache>
                <c:ptCount val="42"/>
                <c:pt idx="0">
                  <c:v>Póla</c:v>
                </c:pt>
                <c:pt idx="1">
                  <c:v>Zára</c:v>
                </c:pt>
                <c:pt idx="2">
                  <c:v>Várna</c:v>
                </c:pt>
                <c:pt idx="3">
                  <c:v>Split</c:v>
                </c:pt>
                <c:pt idx="4">
                  <c:v>Fiume</c:v>
                </c:pt>
                <c:pt idx="5">
                  <c:v>Maribor</c:v>
                </c:pt>
                <c:pt idx="6">
                  <c:v>Trencsén</c:v>
                </c:pt>
                <c:pt idx="7">
                  <c:v>Tartu</c:v>
                </c:pt>
                <c:pt idx="8">
                  <c:v>Veliko Tarnovo</c:v>
                </c:pt>
                <c:pt idx="9">
                  <c:v>Nagyszombat</c:v>
                </c:pt>
                <c:pt idx="10">
                  <c:v>Kassa</c:v>
                </c:pt>
                <c:pt idx="11">
                  <c:v>Klaipėda</c:v>
                </c:pt>
                <c:pt idx="12">
                  <c:v>Zsolna</c:v>
                </c:pt>
                <c:pt idx="13">
                  <c:v>Eperjes</c:v>
                </c:pt>
                <c:pt idx="14">
                  <c:v>Nyitra</c:v>
                </c:pt>
                <c:pt idx="15">
                  <c:v>Besztercebánya</c:v>
                </c:pt>
                <c:pt idx="16">
                  <c:v>Székesfehérvár</c:v>
                </c:pt>
                <c:pt idx="17">
                  <c:v>Kaunas</c:v>
                </c:pt>
                <c:pt idx="18">
                  <c:v>Burgasz</c:v>
                </c:pt>
                <c:pt idx="19">
                  <c:v>Liepāja</c:v>
                </c:pt>
                <c:pt idx="20">
                  <c:v>Šiauliai</c:v>
                </c:pt>
                <c:pt idx="21">
                  <c:v>Vidin</c:v>
                </c:pt>
                <c:pt idx="22">
                  <c:v>Eszék</c:v>
                </c:pt>
                <c:pt idx="23">
                  <c:v>Blagoevgrad</c:v>
                </c:pt>
                <c:pt idx="24">
                  <c:v>Plovdiv</c:v>
                </c:pt>
                <c:pt idx="25">
                  <c:v>Rusze</c:v>
                </c:pt>
                <c:pt idx="26">
                  <c:v>Daugavpils</c:v>
                </c:pt>
                <c:pt idx="27">
                  <c:v>Sztara Zagora</c:v>
                </c:pt>
                <c:pt idx="28">
                  <c:v>Szlavónbród</c:v>
                </c:pt>
                <c:pt idx="29">
                  <c:v>Sumen</c:v>
                </c:pt>
                <c:pt idx="30">
                  <c:v>Szliven</c:v>
                </c:pt>
                <c:pt idx="31">
                  <c:v>Plevna</c:v>
                </c:pt>
                <c:pt idx="32">
                  <c:v>Alytus</c:v>
                </c:pt>
                <c:pt idx="33">
                  <c:v>Vraca</c:v>
                </c:pt>
                <c:pt idx="34">
                  <c:v>Dobrics</c:v>
                </c:pt>
                <c:pt idx="35">
                  <c:v>Narva</c:v>
                </c:pt>
                <c:pt idx="36">
                  <c:v>Panevėžys</c:v>
                </c:pt>
                <c:pt idx="37">
                  <c:v>Jambol</c:v>
                </c:pt>
                <c:pt idx="38">
                  <c:v>Haszkovo</c:v>
                </c:pt>
                <c:pt idx="39">
                  <c:v>Pernik</c:v>
                </c:pt>
                <c:pt idx="40">
                  <c:v>Jelgava</c:v>
                </c:pt>
                <c:pt idx="41">
                  <c:v>Pazardzsik</c:v>
                </c:pt>
              </c:strCache>
            </c:strRef>
          </c:cat>
          <c:val>
            <c:numRef>
              <c:f>agyak_szama_2022!$B$2:$B$43</c:f>
              <c:numCache>
                <c:formatCode>0.0</c:formatCode>
                <c:ptCount val="42"/>
                <c:pt idx="0">
                  <c:v>487.17302848285209</c:v>
                </c:pt>
                <c:pt idx="1">
                  <c:v>341.94870627081502</c:v>
                </c:pt>
                <c:pt idx="2">
                  <c:v>191.06304443228751</c:v>
                </c:pt>
                <c:pt idx="3">
                  <c:v>189.8710226735202</c:v>
                </c:pt>
                <c:pt idx="4">
                  <c:v>59.634589196550159</c:v>
                </c:pt>
                <c:pt idx="5">
                  <c:v>48.387667693178997</c:v>
                </c:pt>
                <c:pt idx="6">
                  <c:v>33.218259943442654</c:v>
                </c:pt>
                <c:pt idx="7">
                  <c:v>32.946130685979327</c:v>
                </c:pt>
                <c:pt idx="8">
                  <c:v>32.632650889912313</c:v>
                </c:pt>
                <c:pt idx="9">
                  <c:v>32.06000569674336</c:v>
                </c:pt>
                <c:pt idx="10">
                  <c:v>29.34607707796604</c:v>
                </c:pt>
                <c:pt idx="11">
                  <c:v>25.83471823538299</c:v>
                </c:pt>
                <c:pt idx="12">
                  <c:v>25.64071271662192</c:v>
                </c:pt>
                <c:pt idx="13">
                  <c:v>24.387046020715879</c:v>
                </c:pt>
                <c:pt idx="14">
                  <c:v>24.06906326504317</c:v>
                </c:pt>
                <c:pt idx="15">
                  <c:v>23.739660368841029</c:v>
                </c:pt>
                <c:pt idx="16">
                  <c:v>23.394770952546551</c:v>
                </c:pt>
                <c:pt idx="17">
                  <c:v>21.735043940034771</c:v>
                </c:pt>
                <c:pt idx="18">
                  <c:v>21.67798621455804</c:v>
                </c:pt>
                <c:pt idx="19">
                  <c:v>21.422209026128272</c:v>
                </c:pt>
                <c:pt idx="20">
                  <c:v>20.175714454184519</c:v>
                </c:pt>
                <c:pt idx="21">
                  <c:v>18.283379451240009</c:v>
                </c:pt>
                <c:pt idx="22">
                  <c:v>16.773011561058819</c:v>
                </c:pt>
                <c:pt idx="23">
                  <c:v>15.97109570859755</c:v>
                </c:pt>
                <c:pt idx="24">
                  <c:v>15.76354679802956</c:v>
                </c:pt>
                <c:pt idx="25">
                  <c:v>15.663650019056449</c:v>
                </c:pt>
                <c:pt idx="26">
                  <c:v>14.20626895854398</c:v>
                </c:pt>
                <c:pt idx="27">
                  <c:v>13.6116662252506</c:v>
                </c:pt>
                <c:pt idx="28">
                  <c:v>12.517385257301809</c:v>
                </c:pt>
                <c:pt idx="29">
                  <c:v>11.431810013546761</c:v>
                </c:pt>
                <c:pt idx="30">
                  <c:v>11.367642946590321</c:v>
                </c:pt>
                <c:pt idx="31">
                  <c:v>9.1624639568930011</c:v>
                </c:pt>
                <c:pt idx="32">
                  <c:v>9.1132006255671616</c:v>
                </c:pt>
                <c:pt idx="33">
                  <c:v>8.9778453171238901</c:v>
                </c:pt>
                <c:pt idx="34">
                  <c:v>8.527923904679005</c:v>
                </c:pt>
                <c:pt idx="35">
                  <c:v>7.3953255611365449</c:v>
                </c:pt>
                <c:pt idx="36">
                  <c:v>6.7245119305856829</c:v>
                </c:pt>
                <c:pt idx="37">
                  <c:v>6.6136734950358171</c:v>
                </c:pt>
                <c:pt idx="38">
                  <c:v>5.5004024684733031</c:v>
                </c:pt>
                <c:pt idx="39">
                  <c:v>3.983780322970762</c:v>
                </c:pt>
                <c:pt idx="40">
                  <c:v>3.7298423958752331</c:v>
                </c:pt>
                <c:pt idx="41">
                  <c:v>3.3043504743341812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A9A-214C-87C4-9B1BCBAA03C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30235">
                  <a:alpha val="20000"/>
                </a:srgb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9ED-024D-8CEC-1F820198BCBA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9ED-024D-8CEC-1F820198BCBA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9ED-024D-8CEC-1F820198BCBA}"/>
              </c:ext>
            </c:extLst>
          </c:dPt>
          <c:dPt>
            <c:idx val="17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9ED-024D-8CEC-1F820198BCBA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9ED-024D-8CEC-1F820198BCBA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9ED-024D-8CEC-1F820198BC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kulfoldi_vendegej_db_2019!$A$2:$A$43</c:f>
              <c:strCache>
                <c:ptCount val="42"/>
                <c:pt idx="0">
                  <c:v>Póla</c:v>
                </c:pt>
                <c:pt idx="1">
                  <c:v>Zára</c:v>
                </c:pt>
                <c:pt idx="2">
                  <c:v>Split</c:v>
                </c:pt>
                <c:pt idx="3">
                  <c:v>Várna</c:v>
                </c:pt>
                <c:pt idx="4">
                  <c:v>Maribor</c:v>
                </c:pt>
                <c:pt idx="5">
                  <c:v>Fiume</c:v>
                </c:pt>
                <c:pt idx="6">
                  <c:v>Tartu</c:v>
                </c:pt>
                <c:pt idx="7">
                  <c:v>Kaunas</c:v>
                </c:pt>
                <c:pt idx="8">
                  <c:v>Klaipėda</c:v>
                </c:pt>
                <c:pt idx="9">
                  <c:v>Šiauliai</c:v>
                </c:pt>
                <c:pt idx="10">
                  <c:v>Veliko Tarnovo</c:v>
                </c:pt>
                <c:pt idx="11">
                  <c:v>Zsolna</c:v>
                </c:pt>
                <c:pt idx="12">
                  <c:v>Liepāja</c:v>
                </c:pt>
                <c:pt idx="13">
                  <c:v>Kassa</c:v>
                </c:pt>
                <c:pt idx="14">
                  <c:v>Nyitra</c:v>
                </c:pt>
                <c:pt idx="15">
                  <c:v>Nagyszombat</c:v>
                </c:pt>
                <c:pt idx="16">
                  <c:v>Trencsén</c:v>
                </c:pt>
                <c:pt idx="17">
                  <c:v>Székesfehérvár</c:v>
                </c:pt>
                <c:pt idx="18">
                  <c:v>Plovdiv</c:v>
                </c:pt>
                <c:pt idx="19">
                  <c:v>Besztercebánya</c:v>
                </c:pt>
                <c:pt idx="20">
                  <c:v>Eszék</c:v>
                </c:pt>
                <c:pt idx="21">
                  <c:v>Burgasz</c:v>
                </c:pt>
                <c:pt idx="22">
                  <c:v>Daugavpils</c:v>
                </c:pt>
                <c:pt idx="23">
                  <c:v>Eperjes</c:v>
                </c:pt>
                <c:pt idx="24">
                  <c:v>Narva</c:v>
                </c:pt>
                <c:pt idx="25">
                  <c:v>Szlavónbród</c:v>
                </c:pt>
                <c:pt idx="26">
                  <c:v>Rusze</c:v>
                </c:pt>
                <c:pt idx="27">
                  <c:v>Vidin</c:v>
                </c:pt>
                <c:pt idx="28">
                  <c:v>Sumen</c:v>
                </c:pt>
                <c:pt idx="29">
                  <c:v>Plevna</c:v>
                </c:pt>
                <c:pt idx="30">
                  <c:v>Alytus</c:v>
                </c:pt>
                <c:pt idx="31">
                  <c:v>Jelgava</c:v>
                </c:pt>
                <c:pt idx="32">
                  <c:v>Pazardzsik</c:v>
                </c:pt>
                <c:pt idx="33">
                  <c:v>Panevėžys</c:v>
                </c:pt>
                <c:pt idx="34">
                  <c:v>Haszkovo</c:v>
                </c:pt>
                <c:pt idx="35">
                  <c:v>Sztara Zagora</c:v>
                </c:pt>
                <c:pt idx="36">
                  <c:v>Vraca</c:v>
                </c:pt>
                <c:pt idx="37">
                  <c:v>Blagoevgrad</c:v>
                </c:pt>
                <c:pt idx="38">
                  <c:v>Szliven</c:v>
                </c:pt>
                <c:pt idx="39">
                  <c:v>Dobrics</c:v>
                </c:pt>
                <c:pt idx="40">
                  <c:v>Jambol</c:v>
                </c:pt>
                <c:pt idx="41">
                  <c:v>Pernik</c:v>
                </c:pt>
              </c:strCache>
            </c:strRef>
          </c:cat>
          <c:val>
            <c:numRef>
              <c:f>kulfoldi_vendegej_db_2019!$B$2:$B$43</c:f>
              <c:numCache>
                <c:formatCode>0</c:formatCode>
                <c:ptCount val="42"/>
                <c:pt idx="0">
                  <c:v>37637.628366595622</c:v>
                </c:pt>
                <c:pt idx="1">
                  <c:v>25793.188352167599</c:v>
                </c:pt>
                <c:pt idx="2">
                  <c:v>16234.366623569111</c:v>
                </c:pt>
                <c:pt idx="3">
                  <c:v>12550.461997198559</c:v>
                </c:pt>
                <c:pt idx="4">
                  <c:v>3528.9016318006438</c:v>
                </c:pt>
                <c:pt idx="5">
                  <c:v>3158.0326070509909</c:v>
                </c:pt>
                <c:pt idx="6">
                  <c:v>2580.4174464968669</c:v>
                </c:pt>
                <c:pt idx="7">
                  <c:v>1552.5098521009979</c:v>
                </c:pt>
                <c:pt idx="8">
                  <c:v>1459.599177598087</c:v>
                </c:pt>
                <c:pt idx="9">
                  <c:v>1268.2593655410981</c:v>
                </c:pt>
                <c:pt idx="10">
                  <c:v>1216.7099843448391</c:v>
                </c:pt>
                <c:pt idx="11">
                  <c:v>1157.590920185502</c:v>
                </c:pt>
                <c:pt idx="12">
                  <c:v>1143.601543942993</c:v>
                </c:pt>
                <c:pt idx="13">
                  <c:v>1120.281546483307</c:v>
                </c:pt>
                <c:pt idx="14">
                  <c:v>1060.456126787785</c:v>
                </c:pt>
                <c:pt idx="15">
                  <c:v>1003.639586036649</c:v>
                </c:pt>
                <c:pt idx="16">
                  <c:v>999.26548900069781</c:v>
                </c:pt>
                <c:pt idx="17">
                  <c:v>790.95402189834863</c:v>
                </c:pt>
                <c:pt idx="18">
                  <c:v>697.13761040020984</c:v>
                </c:pt>
                <c:pt idx="19">
                  <c:v>658.96145624493806</c:v>
                </c:pt>
                <c:pt idx="20">
                  <c:v>578.45305030850545</c:v>
                </c:pt>
                <c:pt idx="21">
                  <c:v>568.68230363319617</c:v>
                </c:pt>
                <c:pt idx="22">
                  <c:v>566.24115267947423</c:v>
                </c:pt>
                <c:pt idx="23">
                  <c:v>527.26557564632822</c:v>
                </c:pt>
                <c:pt idx="24">
                  <c:v>489.48158582469932</c:v>
                </c:pt>
                <c:pt idx="25">
                  <c:v>472.10177534156918</c:v>
                </c:pt>
                <c:pt idx="26">
                  <c:v>405.90226659592122</c:v>
                </c:pt>
                <c:pt idx="27">
                  <c:v>259.84638857999948</c:v>
                </c:pt>
                <c:pt idx="28">
                  <c:v>247.91960410273421</c:v>
                </c:pt>
                <c:pt idx="29">
                  <c:v>232.6130278436481</c:v>
                </c:pt>
                <c:pt idx="30">
                  <c:v>223.04172378506749</c:v>
                </c:pt>
                <c:pt idx="31">
                  <c:v>214.39280359820091</c:v>
                </c:pt>
                <c:pt idx="32">
                  <c:v>185.1959007781212</c:v>
                </c:pt>
                <c:pt idx="33">
                  <c:v>184.03927388971351</c:v>
                </c:pt>
                <c:pt idx="34">
                  <c:v>180.96175058879649</c:v>
                </c:pt>
                <c:pt idx="35">
                  <c:v>170.6835528375027</c:v>
                </c:pt>
                <c:pt idx="36">
                  <c:v>157.7221466847956</c:v>
                </c:pt>
                <c:pt idx="37">
                  <c:v>153.07476773337271</c:v>
                </c:pt>
                <c:pt idx="38">
                  <c:v>148.35077992972731</c:v>
                </c:pt>
                <c:pt idx="39">
                  <c:v>138.1876900175352</c:v>
                </c:pt>
                <c:pt idx="40">
                  <c:v>116.78396380545431</c:v>
                </c:pt>
                <c:pt idx="41">
                  <c:v>69.246638685352494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9ED-024D-8CEC-1F820198BCB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E30235">
                  <a:alpha val="20000"/>
                </a:srgb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B1-5143-BDBA-05A880E37D15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B1-5143-BDBA-05A880E37D15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B1-5143-BDBA-05A880E37D15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7B1-5143-BDBA-05A880E37D15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7B1-5143-BDBA-05A880E37D15}"/>
              </c:ext>
            </c:extLst>
          </c:dPt>
          <c:dPt>
            <c:idx val="9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7B1-5143-BDBA-05A880E37D15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7B1-5143-BDBA-05A880E37D15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7B1-5143-BDBA-05A880E37D15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7B1-5143-BDBA-05A880E37D15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7B1-5143-BDBA-05A880E37D15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7B1-5143-BDBA-05A880E37D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michelin_2026!$A$2:$A$43</c:f>
              <c:strCache>
                <c:ptCount val="42"/>
                <c:pt idx="0">
                  <c:v>Fiume</c:v>
                </c:pt>
                <c:pt idx="1">
                  <c:v>Split</c:v>
                </c:pt>
                <c:pt idx="2">
                  <c:v>Tartu</c:v>
                </c:pt>
                <c:pt idx="3">
                  <c:v>Maribor</c:v>
                </c:pt>
                <c:pt idx="4">
                  <c:v>Póla</c:v>
                </c:pt>
                <c:pt idx="5">
                  <c:v>Kaunas</c:v>
                </c:pt>
                <c:pt idx="6">
                  <c:v>Liepāja</c:v>
                </c:pt>
                <c:pt idx="7">
                  <c:v>Zára</c:v>
                </c:pt>
                <c:pt idx="8">
                  <c:v>Klaipėda</c:v>
                </c:pt>
                <c:pt idx="9">
                  <c:v>Székesfehérvár</c:v>
                </c:pt>
                <c:pt idx="10">
                  <c:v>Eszék</c:v>
                </c:pt>
                <c:pt idx="11">
                  <c:v>Szlavónbród</c:v>
                </c:pt>
                <c:pt idx="12">
                  <c:v>Kassa</c:v>
                </c:pt>
                <c:pt idx="13">
                  <c:v>Besztercebánya</c:v>
                </c:pt>
                <c:pt idx="14">
                  <c:v>Nyitra</c:v>
                </c:pt>
                <c:pt idx="15">
                  <c:v>Eperjes</c:v>
                </c:pt>
                <c:pt idx="16">
                  <c:v>Zsolna</c:v>
                </c:pt>
                <c:pt idx="17">
                  <c:v>Nagyszombat</c:v>
                </c:pt>
                <c:pt idx="18">
                  <c:v>Trencsén</c:v>
                </c:pt>
                <c:pt idx="19">
                  <c:v>Plovdiv</c:v>
                </c:pt>
                <c:pt idx="20">
                  <c:v>Várna</c:v>
                </c:pt>
                <c:pt idx="21">
                  <c:v>Burgasz</c:v>
                </c:pt>
                <c:pt idx="22">
                  <c:v>Plevna</c:v>
                </c:pt>
                <c:pt idx="23">
                  <c:v>Rusze</c:v>
                </c:pt>
                <c:pt idx="24">
                  <c:v>Vidin</c:v>
                </c:pt>
                <c:pt idx="25">
                  <c:v>Sztara Zagora</c:v>
                </c:pt>
                <c:pt idx="26">
                  <c:v>Szliven</c:v>
                </c:pt>
                <c:pt idx="27">
                  <c:v>Dobrics</c:v>
                </c:pt>
                <c:pt idx="28">
                  <c:v>Sumen</c:v>
                </c:pt>
                <c:pt idx="29">
                  <c:v>Pernik</c:v>
                </c:pt>
                <c:pt idx="30">
                  <c:v>Jambol</c:v>
                </c:pt>
                <c:pt idx="31">
                  <c:v>Haszkovo</c:v>
                </c:pt>
                <c:pt idx="32">
                  <c:v>Pazardzsik</c:v>
                </c:pt>
                <c:pt idx="33">
                  <c:v>Blagoevgrad</c:v>
                </c:pt>
                <c:pt idx="34">
                  <c:v>Veliko Tarnovo</c:v>
                </c:pt>
                <c:pt idx="35">
                  <c:v>Vraca</c:v>
                </c:pt>
                <c:pt idx="36">
                  <c:v>Narva</c:v>
                </c:pt>
                <c:pt idx="37">
                  <c:v>Jelgava</c:v>
                </c:pt>
                <c:pt idx="38">
                  <c:v>Daugavpils</c:v>
                </c:pt>
                <c:pt idx="39">
                  <c:v>Panevėžys</c:v>
                </c:pt>
                <c:pt idx="40">
                  <c:v>Alytus</c:v>
                </c:pt>
                <c:pt idx="41">
                  <c:v>Šiauliai</c:v>
                </c:pt>
              </c:strCache>
            </c:strRef>
          </c:cat>
          <c:val>
            <c:numRef>
              <c:f>michelin_2026!$B$2:$B$12</c:f>
              <c:numCache>
                <c:formatCode>0.0</c:formatCode>
                <c:ptCount val="11"/>
                <c:pt idx="0">
                  <c:v>7.5654409999999999</c:v>
                </c:pt>
                <c:pt idx="1">
                  <c:v>6.3069600000000001</c:v>
                </c:pt>
                <c:pt idx="2">
                  <c:v>3.0515089999999998</c:v>
                </c:pt>
                <c:pt idx="3">
                  <c:v>2.654773</c:v>
                </c:pt>
                <c:pt idx="4">
                  <c:v>1.9376089999999999</c:v>
                </c:pt>
                <c:pt idx="5">
                  <c:v>1.678382</c:v>
                </c:pt>
                <c:pt idx="6">
                  <c:v>1.484561</c:v>
                </c:pt>
                <c:pt idx="7">
                  <c:v>1.423244</c:v>
                </c:pt>
                <c:pt idx="8">
                  <c:v>1.313741</c:v>
                </c:pt>
                <c:pt idx="9">
                  <c:v>1.0538190000000001</c:v>
                </c:pt>
                <c:pt idx="10">
                  <c:v>1.0529200000000001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87B1-5143-BDBA-05A880E37D1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FC-894E-8F78-4D3B0F06384D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FC-894E-8F78-4D3B0F06384D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FC-894E-8F78-4D3B0F06384D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5FC-894E-8F78-4D3B0F06384D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5FC-894E-8F78-4D3B0F06384D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5FC-894E-8F78-4D3B0F06384D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5FC-894E-8F78-4D3B0F06384D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5FC-894E-8F78-4D3B0F06384D}"/>
              </c:ext>
            </c:extLst>
          </c:dPt>
          <c:dPt>
            <c:idx val="20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5FC-894E-8F78-4D3B0F06384D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5FC-894E-8F78-4D3B0F06384D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5FC-894E-8F78-4D3B0F0638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szemelygepkocsik_1000fo_2022!$A$2:$A$43</c:f>
              <c:strCache>
                <c:ptCount val="42"/>
                <c:pt idx="0">
                  <c:v>Blagoevgrad</c:v>
                </c:pt>
                <c:pt idx="1">
                  <c:v>Pernik</c:v>
                </c:pt>
                <c:pt idx="2">
                  <c:v>Várna</c:v>
                </c:pt>
                <c:pt idx="3">
                  <c:v>Burgasz</c:v>
                </c:pt>
                <c:pt idx="4">
                  <c:v>Plovdiv</c:v>
                </c:pt>
                <c:pt idx="5">
                  <c:v>Sztara Zagora</c:v>
                </c:pt>
                <c:pt idx="6">
                  <c:v>Veliko Tarnovo</c:v>
                </c:pt>
                <c:pt idx="7">
                  <c:v>Rusze</c:v>
                </c:pt>
                <c:pt idx="8">
                  <c:v>Haszkovo</c:v>
                </c:pt>
                <c:pt idx="9">
                  <c:v>Pazardzsik</c:v>
                </c:pt>
                <c:pt idx="10">
                  <c:v>Plevna</c:v>
                </c:pt>
                <c:pt idx="11">
                  <c:v>Dobrics</c:v>
                </c:pt>
                <c:pt idx="12">
                  <c:v>Sumen</c:v>
                </c:pt>
                <c:pt idx="13">
                  <c:v>Alytus</c:v>
                </c:pt>
                <c:pt idx="14">
                  <c:v>Vraca</c:v>
                </c:pt>
                <c:pt idx="15">
                  <c:v>Jambol</c:v>
                </c:pt>
                <c:pt idx="16">
                  <c:v>Szliven</c:v>
                </c:pt>
                <c:pt idx="17">
                  <c:v>Maribor</c:v>
                </c:pt>
                <c:pt idx="18">
                  <c:v>Vidin</c:v>
                </c:pt>
                <c:pt idx="19">
                  <c:v>Panevėžys</c:v>
                </c:pt>
                <c:pt idx="20">
                  <c:v>Székesfehérvár</c:v>
                </c:pt>
                <c:pt idx="21">
                  <c:v>Póla</c:v>
                </c:pt>
                <c:pt idx="22">
                  <c:v>Kaunas</c:v>
                </c:pt>
                <c:pt idx="23">
                  <c:v>Fiume</c:v>
                </c:pt>
                <c:pt idx="24">
                  <c:v>Šiauliai</c:v>
                </c:pt>
                <c:pt idx="25">
                  <c:v>Klaipėda</c:v>
                </c:pt>
                <c:pt idx="26">
                  <c:v>Zára</c:v>
                </c:pt>
                <c:pt idx="27">
                  <c:v>Split</c:v>
                </c:pt>
                <c:pt idx="28">
                  <c:v>Narva</c:v>
                </c:pt>
                <c:pt idx="29">
                  <c:v>Nagyszombat</c:v>
                </c:pt>
                <c:pt idx="30">
                  <c:v>Jelgava</c:v>
                </c:pt>
                <c:pt idx="31">
                  <c:v>Tartu</c:v>
                </c:pt>
                <c:pt idx="32">
                  <c:v>Szlavónbród</c:v>
                </c:pt>
                <c:pt idx="33">
                  <c:v>Nyitra</c:v>
                </c:pt>
                <c:pt idx="34">
                  <c:v>Trencsén</c:v>
                </c:pt>
                <c:pt idx="35">
                  <c:v>Eszék</c:v>
                </c:pt>
                <c:pt idx="36">
                  <c:v>Liepāja</c:v>
                </c:pt>
                <c:pt idx="37">
                  <c:v>Besztercebánya</c:v>
                </c:pt>
                <c:pt idx="38">
                  <c:v>Daugavpils</c:v>
                </c:pt>
                <c:pt idx="39">
                  <c:v>Kassa</c:v>
                </c:pt>
                <c:pt idx="40">
                  <c:v>Zsolna</c:v>
                </c:pt>
                <c:pt idx="41">
                  <c:v>Eperjes</c:v>
                </c:pt>
              </c:strCache>
            </c:strRef>
          </c:cat>
          <c:val>
            <c:numRef>
              <c:f>szemelygepkocsik_1000fo_2022!$B$2:$B$43</c:f>
              <c:numCache>
                <c:formatCode>0</c:formatCode>
                <c:ptCount val="42"/>
                <c:pt idx="0">
                  <c:v>672</c:v>
                </c:pt>
                <c:pt idx="1">
                  <c:v>630</c:v>
                </c:pt>
                <c:pt idx="2">
                  <c:v>615</c:v>
                </c:pt>
                <c:pt idx="3">
                  <c:v>602</c:v>
                </c:pt>
                <c:pt idx="4">
                  <c:v>593</c:v>
                </c:pt>
                <c:pt idx="5">
                  <c:v>585</c:v>
                </c:pt>
                <c:pt idx="6">
                  <c:v>570</c:v>
                </c:pt>
                <c:pt idx="7">
                  <c:v>560</c:v>
                </c:pt>
                <c:pt idx="8">
                  <c:v>550</c:v>
                </c:pt>
                <c:pt idx="9">
                  <c:v>545</c:v>
                </c:pt>
                <c:pt idx="10">
                  <c:v>540</c:v>
                </c:pt>
                <c:pt idx="11">
                  <c:v>530</c:v>
                </c:pt>
                <c:pt idx="12">
                  <c:v>525</c:v>
                </c:pt>
                <c:pt idx="13">
                  <c:v>521.58000000000004</c:v>
                </c:pt>
                <c:pt idx="14">
                  <c:v>520</c:v>
                </c:pt>
                <c:pt idx="15">
                  <c:v>515</c:v>
                </c:pt>
                <c:pt idx="16">
                  <c:v>510</c:v>
                </c:pt>
                <c:pt idx="17">
                  <c:v>505.86</c:v>
                </c:pt>
                <c:pt idx="18">
                  <c:v>490</c:v>
                </c:pt>
                <c:pt idx="19">
                  <c:v>489.06</c:v>
                </c:pt>
                <c:pt idx="20">
                  <c:v>476.52</c:v>
                </c:pt>
                <c:pt idx="21">
                  <c:v>474.68</c:v>
                </c:pt>
                <c:pt idx="22">
                  <c:v>460.34</c:v>
                </c:pt>
                <c:pt idx="23">
                  <c:v>458.37</c:v>
                </c:pt>
                <c:pt idx="24">
                  <c:v>451.44</c:v>
                </c:pt>
                <c:pt idx="25">
                  <c:v>413.84</c:v>
                </c:pt>
                <c:pt idx="26">
                  <c:v>405.51</c:v>
                </c:pt>
                <c:pt idx="27">
                  <c:v>402.12</c:v>
                </c:pt>
                <c:pt idx="28">
                  <c:v>402.04</c:v>
                </c:pt>
                <c:pt idx="29">
                  <c:v>394.95</c:v>
                </c:pt>
                <c:pt idx="30">
                  <c:v>391.74</c:v>
                </c:pt>
                <c:pt idx="31">
                  <c:v>386.29</c:v>
                </c:pt>
                <c:pt idx="32">
                  <c:v>376.89</c:v>
                </c:pt>
                <c:pt idx="33">
                  <c:v>362.96</c:v>
                </c:pt>
                <c:pt idx="34">
                  <c:v>361.36</c:v>
                </c:pt>
                <c:pt idx="35">
                  <c:v>353.71</c:v>
                </c:pt>
                <c:pt idx="36">
                  <c:v>352.08</c:v>
                </c:pt>
                <c:pt idx="37">
                  <c:v>346.39</c:v>
                </c:pt>
                <c:pt idx="38">
                  <c:v>340.82</c:v>
                </c:pt>
                <c:pt idx="39">
                  <c:v>328.22</c:v>
                </c:pt>
                <c:pt idx="40">
                  <c:v>318.36</c:v>
                </c:pt>
                <c:pt idx="41">
                  <c:v>305.04000000000002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45FC-894E-8F78-4D3B0F06384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D4-124B-9C85-80BE56ACD1A8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D4-124B-9C85-80BE56ACD1A8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D4-124B-9C85-80BE56ACD1A8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FD4-124B-9C85-80BE56ACD1A8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FD4-124B-9C85-80BE56ACD1A8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FD4-124B-9C85-80BE56ACD1A8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FD4-124B-9C85-80BE56ACD1A8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FD4-124B-9C85-80BE56ACD1A8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FD4-124B-9C85-80BE56ACD1A8}"/>
              </c:ext>
            </c:extLst>
          </c:dPt>
          <c:dPt>
            <c:idx val="33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FD4-124B-9C85-80BE56ACD1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berlet_ar_2022!$A$2:$A$43</c:f>
              <c:strCache>
                <c:ptCount val="42"/>
                <c:pt idx="0">
                  <c:v>Daugavpils</c:v>
                </c:pt>
                <c:pt idx="1">
                  <c:v>Veliko Tarnovo</c:v>
                </c:pt>
                <c:pt idx="2">
                  <c:v>Rusze</c:v>
                </c:pt>
                <c:pt idx="3">
                  <c:v>Szlavónbród</c:v>
                </c:pt>
                <c:pt idx="4">
                  <c:v>Fiume</c:v>
                </c:pt>
                <c:pt idx="5">
                  <c:v>Jelgava</c:v>
                </c:pt>
                <c:pt idx="6">
                  <c:v>Split</c:v>
                </c:pt>
                <c:pt idx="7">
                  <c:v>Szliven</c:v>
                </c:pt>
                <c:pt idx="8">
                  <c:v>Zára</c:v>
                </c:pt>
                <c:pt idx="9">
                  <c:v>Sztara Zagora</c:v>
                </c:pt>
                <c:pt idx="10">
                  <c:v>Eszék</c:v>
                </c:pt>
                <c:pt idx="11">
                  <c:v>Plevna</c:v>
                </c:pt>
                <c:pt idx="12">
                  <c:v>Póla</c:v>
                </c:pt>
                <c:pt idx="13">
                  <c:v>Burgasz</c:v>
                </c:pt>
                <c:pt idx="14">
                  <c:v>Maribor</c:v>
                </c:pt>
                <c:pt idx="15">
                  <c:v>Liepāja</c:v>
                </c:pt>
                <c:pt idx="16">
                  <c:v>Pernik</c:v>
                </c:pt>
                <c:pt idx="17">
                  <c:v>Tartu</c:v>
                </c:pt>
                <c:pt idx="18">
                  <c:v>Kaunas</c:v>
                </c:pt>
                <c:pt idx="19">
                  <c:v>Panevėžys</c:v>
                </c:pt>
                <c:pt idx="20">
                  <c:v>Šiauliai</c:v>
                </c:pt>
                <c:pt idx="21">
                  <c:v>Klaipėda</c:v>
                </c:pt>
                <c:pt idx="22">
                  <c:v>Plovdiv</c:v>
                </c:pt>
                <c:pt idx="23">
                  <c:v>Várna</c:v>
                </c:pt>
                <c:pt idx="24">
                  <c:v>Kassa</c:v>
                </c:pt>
                <c:pt idx="25">
                  <c:v>Alytus</c:v>
                </c:pt>
                <c:pt idx="26">
                  <c:v>Blagoevgrad</c:v>
                </c:pt>
                <c:pt idx="27">
                  <c:v>Besztercebánya</c:v>
                </c:pt>
                <c:pt idx="28">
                  <c:v>Nyitra</c:v>
                </c:pt>
                <c:pt idx="29">
                  <c:v>Narva</c:v>
                </c:pt>
                <c:pt idx="30">
                  <c:v>Sumen</c:v>
                </c:pt>
                <c:pt idx="31">
                  <c:v>Vraca</c:v>
                </c:pt>
                <c:pt idx="32">
                  <c:v>Pazardzsik</c:v>
                </c:pt>
                <c:pt idx="33">
                  <c:v>Székesfehérvár</c:v>
                </c:pt>
                <c:pt idx="34">
                  <c:v>Dobrics</c:v>
                </c:pt>
                <c:pt idx="35">
                  <c:v>Haszkovo</c:v>
                </c:pt>
                <c:pt idx="36">
                  <c:v>Eperjes</c:v>
                </c:pt>
                <c:pt idx="37">
                  <c:v>Zsolna</c:v>
                </c:pt>
                <c:pt idx="38">
                  <c:v>Jambol</c:v>
                </c:pt>
                <c:pt idx="39">
                  <c:v>Nagyszombat</c:v>
                </c:pt>
                <c:pt idx="40">
                  <c:v>Trencsén</c:v>
                </c:pt>
                <c:pt idx="41">
                  <c:v>Vidin</c:v>
                </c:pt>
              </c:strCache>
            </c:strRef>
          </c:cat>
          <c:val>
            <c:numRef>
              <c:f>berlet_ar_2022!$B$2:$B$43</c:f>
              <c:numCache>
                <c:formatCode>0.0</c:formatCode>
                <c:ptCount val="42"/>
                <c:pt idx="0">
                  <c:v>60</c:v>
                </c:pt>
                <c:pt idx="1">
                  <c:v>51.13</c:v>
                </c:pt>
                <c:pt idx="2">
                  <c:v>49.09</c:v>
                </c:pt>
                <c:pt idx="3">
                  <c:v>46.74</c:v>
                </c:pt>
                <c:pt idx="4">
                  <c:v>44.06</c:v>
                </c:pt>
                <c:pt idx="5">
                  <c:v>42</c:v>
                </c:pt>
                <c:pt idx="6">
                  <c:v>41.66</c:v>
                </c:pt>
                <c:pt idx="7">
                  <c:v>41.41</c:v>
                </c:pt>
                <c:pt idx="8">
                  <c:v>40</c:v>
                </c:pt>
                <c:pt idx="9">
                  <c:v>39.159999999999997</c:v>
                </c:pt>
                <c:pt idx="10">
                  <c:v>36.5</c:v>
                </c:pt>
                <c:pt idx="11">
                  <c:v>36.049999999999997</c:v>
                </c:pt>
                <c:pt idx="12">
                  <c:v>31</c:v>
                </c:pt>
                <c:pt idx="13">
                  <c:v>30.68</c:v>
                </c:pt>
                <c:pt idx="14">
                  <c:v>30</c:v>
                </c:pt>
                <c:pt idx="15">
                  <c:v>30</c:v>
                </c:pt>
                <c:pt idx="16">
                  <c:v>28.12</c:v>
                </c:pt>
                <c:pt idx="17">
                  <c:v>28</c:v>
                </c:pt>
                <c:pt idx="18">
                  <c:v>28</c:v>
                </c:pt>
                <c:pt idx="19">
                  <c:v>27.8</c:v>
                </c:pt>
                <c:pt idx="20">
                  <c:v>27.5</c:v>
                </c:pt>
                <c:pt idx="21">
                  <c:v>26.5</c:v>
                </c:pt>
                <c:pt idx="22">
                  <c:v>25.56</c:v>
                </c:pt>
                <c:pt idx="23">
                  <c:v>25.56</c:v>
                </c:pt>
                <c:pt idx="24">
                  <c:v>25</c:v>
                </c:pt>
                <c:pt idx="25">
                  <c:v>25</c:v>
                </c:pt>
                <c:pt idx="26">
                  <c:v>21.92</c:v>
                </c:pt>
                <c:pt idx="27">
                  <c:v>20</c:v>
                </c:pt>
                <c:pt idx="28">
                  <c:v>20</c:v>
                </c:pt>
                <c:pt idx="29">
                  <c:v>20</c:v>
                </c:pt>
                <c:pt idx="30">
                  <c:v>19.86</c:v>
                </c:pt>
                <c:pt idx="31">
                  <c:v>19.43</c:v>
                </c:pt>
                <c:pt idx="32">
                  <c:v>18.899999999999999</c:v>
                </c:pt>
                <c:pt idx="33">
                  <c:v>18.649999999999999</c:v>
                </c:pt>
                <c:pt idx="34">
                  <c:v>18.32</c:v>
                </c:pt>
                <c:pt idx="35">
                  <c:v>17.899999999999999</c:v>
                </c:pt>
                <c:pt idx="36">
                  <c:v>16.600000000000001</c:v>
                </c:pt>
                <c:pt idx="37">
                  <c:v>16</c:v>
                </c:pt>
                <c:pt idx="38">
                  <c:v>15.34</c:v>
                </c:pt>
                <c:pt idx="39">
                  <c:v>15</c:v>
                </c:pt>
                <c:pt idx="40">
                  <c:v>15</c:v>
                </c:pt>
                <c:pt idx="41">
                  <c:v>10.23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FD4-124B-9C85-80BE56ACD1A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B2-5142-8529-A213E79FFDA0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B2-5142-8529-A213E79FFDA0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B2-5142-8529-A213E79FFDA0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BB2-5142-8529-A213E79FFDA0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BB2-5142-8529-A213E79FFDA0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BB2-5142-8529-A213E79FFDA0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BB2-5142-8529-A213E79FFDA0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BB2-5142-8529-A213E79FFDA0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BB2-5142-8529-A213E79FFDA0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BB2-5142-8529-A213E79FFDA0}"/>
              </c:ext>
            </c:extLst>
          </c:dPt>
          <c:dPt>
            <c:idx val="36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BB2-5142-8529-A213E79FFD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vasutallomas_surusege_2026!$A$2:$A$43</c:f>
              <c:strCache>
                <c:ptCount val="42"/>
                <c:pt idx="0">
                  <c:v>Eszék</c:v>
                </c:pt>
                <c:pt idx="1">
                  <c:v>Fiume</c:v>
                </c:pt>
                <c:pt idx="2">
                  <c:v>Nyitra</c:v>
                </c:pt>
                <c:pt idx="3">
                  <c:v>Pernik</c:v>
                </c:pt>
                <c:pt idx="4">
                  <c:v>Maribor</c:v>
                </c:pt>
                <c:pt idx="5">
                  <c:v>Eperjes</c:v>
                </c:pt>
                <c:pt idx="6">
                  <c:v>Plovdiv</c:v>
                </c:pt>
                <c:pt idx="7">
                  <c:v>Kaunas</c:v>
                </c:pt>
                <c:pt idx="8">
                  <c:v>Split</c:v>
                </c:pt>
                <c:pt idx="9">
                  <c:v>Zsolna</c:v>
                </c:pt>
                <c:pt idx="10">
                  <c:v>Jelgava</c:v>
                </c:pt>
                <c:pt idx="11">
                  <c:v>Trencsén</c:v>
                </c:pt>
                <c:pt idx="12">
                  <c:v>Póla</c:v>
                </c:pt>
                <c:pt idx="13">
                  <c:v>Rusze</c:v>
                </c:pt>
                <c:pt idx="14">
                  <c:v>Várna</c:v>
                </c:pt>
                <c:pt idx="15">
                  <c:v>Burgasz</c:v>
                </c:pt>
                <c:pt idx="16">
                  <c:v>Tartu</c:v>
                </c:pt>
                <c:pt idx="17">
                  <c:v>Daugavpils</c:v>
                </c:pt>
                <c:pt idx="18">
                  <c:v>Szlavónbród</c:v>
                </c:pt>
                <c:pt idx="19">
                  <c:v>Besztercebánya</c:v>
                </c:pt>
                <c:pt idx="20">
                  <c:v>Sztara Zagora</c:v>
                </c:pt>
                <c:pt idx="21">
                  <c:v>Klaipėda</c:v>
                </c:pt>
                <c:pt idx="22">
                  <c:v>Plevna</c:v>
                </c:pt>
                <c:pt idx="23">
                  <c:v>Liepāja</c:v>
                </c:pt>
                <c:pt idx="24">
                  <c:v>Panevėžys</c:v>
                </c:pt>
                <c:pt idx="25">
                  <c:v>Veliko Tarnovo</c:v>
                </c:pt>
                <c:pt idx="26">
                  <c:v>Vidin</c:v>
                </c:pt>
                <c:pt idx="27">
                  <c:v>Blagoevgrad</c:v>
                </c:pt>
                <c:pt idx="28">
                  <c:v>Šiauliai</c:v>
                </c:pt>
                <c:pt idx="29">
                  <c:v>Nagyszombat</c:v>
                </c:pt>
                <c:pt idx="30">
                  <c:v>Sumen</c:v>
                </c:pt>
                <c:pt idx="31">
                  <c:v>Jambol</c:v>
                </c:pt>
                <c:pt idx="32">
                  <c:v>Pazardzsik</c:v>
                </c:pt>
                <c:pt idx="33">
                  <c:v>Kassa</c:v>
                </c:pt>
                <c:pt idx="34">
                  <c:v>Szliven</c:v>
                </c:pt>
                <c:pt idx="35">
                  <c:v>Narva</c:v>
                </c:pt>
                <c:pt idx="36">
                  <c:v>Székesfehérvár</c:v>
                </c:pt>
                <c:pt idx="37">
                  <c:v>Haszkovo</c:v>
                </c:pt>
                <c:pt idx="38">
                  <c:v>Dobrics</c:v>
                </c:pt>
                <c:pt idx="39">
                  <c:v>Vraca</c:v>
                </c:pt>
                <c:pt idx="40">
                  <c:v>Alytus</c:v>
                </c:pt>
                <c:pt idx="41">
                  <c:v>Zára</c:v>
                </c:pt>
              </c:strCache>
            </c:strRef>
          </c:cat>
          <c:val>
            <c:numRef>
              <c:f>vasutallomas_surusege_2026!$B$2:$B$43</c:f>
              <c:numCache>
                <c:formatCode>0.0</c:formatCode>
                <c:ptCount val="42"/>
                <c:pt idx="0">
                  <c:v>5.33</c:v>
                </c:pt>
                <c:pt idx="1">
                  <c:v>4.55</c:v>
                </c:pt>
                <c:pt idx="2">
                  <c:v>3.98</c:v>
                </c:pt>
                <c:pt idx="3">
                  <c:v>3.5</c:v>
                </c:pt>
                <c:pt idx="4">
                  <c:v>3.39</c:v>
                </c:pt>
                <c:pt idx="5">
                  <c:v>2.84</c:v>
                </c:pt>
                <c:pt idx="6">
                  <c:v>2.8</c:v>
                </c:pt>
                <c:pt idx="7">
                  <c:v>2.6</c:v>
                </c:pt>
                <c:pt idx="8">
                  <c:v>2.52</c:v>
                </c:pt>
                <c:pt idx="9">
                  <c:v>2.5</c:v>
                </c:pt>
                <c:pt idx="10">
                  <c:v>2.5</c:v>
                </c:pt>
                <c:pt idx="11">
                  <c:v>2.44</c:v>
                </c:pt>
                <c:pt idx="12">
                  <c:v>2.4</c:v>
                </c:pt>
                <c:pt idx="13">
                  <c:v>2.4</c:v>
                </c:pt>
                <c:pt idx="14">
                  <c:v>2.2999999999999998</c:v>
                </c:pt>
                <c:pt idx="15">
                  <c:v>2.1</c:v>
                </c:pt>
                <c:pt idx="16">
                  <c:v>2.1</c:v>
                </c:pt>
                <c:pt idx="17">
                  <c:v>2.1</c:v>
                </c:pt>
                <c:pt idx="18">
                  <c:v>2</c:v>
                </c:pt>
                <c:pt idx="19">
                  <c:v>1.93</c:v>
                </c:pt>
                <c:pt idx="20">
                  <c:v>1.9</c:v>
                </c:pt>
                <c:pt idx="21">
                  <c:v>1.9</c:v>
                </c:pt>
                <c:pt idx="22">
                  <c:v>1.85</c:v>
                </c:pt>
                <c:pt idx="23">
                  <c:v>1.8</c:v>
                </c:pt>
                <c:pt idx="24">
                  <c:v>1.8</c:v>
                </c:pt>
                <c:pt idx="25">
                  <c:v>1.6</c:v>
                </c:pt>
                <c:pt idx="26">
                  <c:v>1.5</c:v>
                </c:pt>
                <c:pt idx="27">
                  <c:v>1.5</c:v>
                </c:pt>
                <c:pt idx="28">
                  <c:v>1.5</c:v>
                </c:pt>
                <c:pt idx="29">
                  <c:v>1.4</c:v>
                </c:pt>
                <c:pt idx="30">
                  <c:v>1.4</c:v>
                </c:pt>
                <c:pt idx="31">
                  <c:v>1.3</c:v>
                </c:pt>
                <c:pt idx="32">
                  <c:v>1.25</c:v>
                </c:pt>
                <c:pt idx="33">
                  <c:v>1.24</c:v>
                </c:pt>
                <c:pt idx="34">
                  <c:v>1.2</c:v>
                </c:pt>
                <c:pt idx="35">
                  <c:v>1.2</c:v>
                </c:pt>
                <c:pt idx="36">
                  <c:v>1.17</c:v>
                </c:pt>
                <c:pt idx="37">
                  <c:v>1.1499999999999999</c:v>
                </c:pt>
                <c:pt idx="38">
                  <c:v>1.1000000000000001</c:v>
                </c:pt>
                <c:pt idx="39">
                  <c:v>1.1000000000000001</c:v>
                </c:pt>
                <c:pt idx="40">
                  <c:v>1.1000000000000001</c:v>
                </c:pt>
                <c:pt idx="4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BB2-5142-8529-A213E79FFDA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E6-C24C-AA07-FF163EA429DE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E6-C24C-AA07-FF163EA429DE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0E6-C24C-AA07-FF163EA429DE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0E6-C24C-AA07-FF163EA429DE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0E6-C24C-AA07-FF163EA429DE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0E6-C24C-AA07-FF163EA429DE}"/>
              </c:ext>
            </c:extLst>
          </c:dPt>
          <c:dPt>
            <c:idx val="16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0E6-C24C-AA07-FF163EA429DE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0E6-C24C-AA07-FF163EA429DE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0E6-C24C-AA07-FF163EA429DE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0E6-C24C-AA07-FF163EA429D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bicikliut_hossz_2022!$A$2:$A$43</c:f>
              <c:strCache>
                <c:ptCount val="42"/>
                <c:pt idx="0">
                  <c:v>Tartu</c:v>
                </c:pt>
                <c:pt idx="1">
                  <c:v>Szlavónbród</c:v>
                </c:pt>
                <c:pt idx="2">
                  <c:v>Maribor</c:v>
                </c:pt>
                <c:pt idx="3">
                  <c:v>Panevėžys</c:v>
                </c:pt>
                <c:pt idx="4">
                  <c:v>Narva</c:v>
                </c:pt>
                <c:pt idx="5">
                  <c:v>Trencsén</c:v>
                </c:pt>
                <c:pt idx="6">
                  <c:v>Kassa</c:v>
                </c:pt>
                <c:pt idx="7">
                  <c:v>Liepāja</c:v>
                </c:pt>
                <c:pt idx="8">
                  <c:v>Alytus</c:v>
                </c:pt>
                <c:pt idx="9">
                  <c:v>Klaipėda</c:v>
                </c:pt>
                <c:pt idx="10">
                  <c:v>Jelgava</c:v>
                </c:pt>
                <c:pt idx="11">
                  <c:v>Šiauliai</c:v>
                </c:pt>
                <c:pt idx="12">
                  <c:v>Eszék</c:v>
                </c:pt>
                <c:pt idx="13">
                  <c:v>Nyitra</c:v>
                </c:pt>
                <c:pt idx="14">
                  <c:v>Nagyszombat</c:v>
                </c:pt>
                <c:pt idx="15">
                  <c:v>Kaunas</c:v>
                </c:pt>
                <c:pt idx="16">
                  <c:v>Székesfehérvár</c:v>
                </c:pt>
                <c:pt idx="17">
                  <c:v>Burgasz</c:v>
                </c:pt>
                <c:pt idx="18">
                  <c:v>Daugavpils</c:v>
                </c:pt>
                <c:pt idx="19">
                  <c:v>Zára</c:v>
                </c:pt>
                <c:pt idx="20">
                  <c:v>Plovdiv</c:v>
                </c:pt>
                <c:pt idx="21">
                  <c:v>Eperjes</c:v>
                </c:pt>
                <c:pt idx="22">
                  <c:v>Rusze</c:v>
                </c:pt>
                <c:pt idx="23">
                  <c:v>Sztara Zagora</c:v>
                </c:pt>
                <c:pt idx="24">
                  <c:v>Zsolna</c:v>
                </c:pt>
                <c:pt idx="25">
                  <c:v>Plevna</c:v>
                </c:pt>
                <c:pt idx="26">
                  <c:v>Blagoevgrad</c:v>
                </c:pt>
                <c:pt idx="27">
                  <c:v>Pazardzsik</c:v>
                </c:pt>
                <c:pt idx="28">
                  <c:v>Póla</c:v>
                </c:pt>
                <c:pt idx="29">
                  <c:v>Split</c:v>
                </c:pt>
                <c:pt idx="30">
                  <c:v>Pernik</c:v>
                </c:pt>
                <c:pt idx="31">
                  <c:v>Dobrics</c:v>
                </c:pt>
                <c:pt idx="32">
                  <c:v>Szliven</c:v>
                </c:pt>
                <c:pt idx="33">
                  <c:v>Vidin</c:v>
                </c:pt>
                <c:pt idx="34">
                  <c:v>Haszkovo</c:v>
                </c:pt>
                <c:pt idx="35">
                  <c:v>Vraca</c:v>
                </c:pt>
                <c:pt idx="36">
                  <c:v>Jambol</c:v>
                </c:pt>
                <c:pt idx="37">
                  <c:v>Várna</c:v>
                </c:pt>
                <c:pt idx="38">
                  <c:v>Besztercebánya</c:v>
                </c:pt>
                <c:pt idx="39">
                  <c:v>Sumen</c:v>
                </c:pt>
                <c:pt idx="40">
                  <c:v>Fiume</c:v>
                </c:pt>
                <c:pt idx="41">
                  <c:v>Veliko Tarnovo</c:v>
                </c:pt>
              </c:strCache>
            </c:strRef>
          </c:cat>
          <c:val>
            <c:numRef>
              <c:f>bicikliut_hossz_2022!$B$2:$B$43</c:f>
              <c:numCache>
                <c:formatCode>0.0</c:formatCode>
                <c:ptCount val="42"/>
                <c:pt idx="0">
                  <c:v>13.12149076409797</c:v>
                </c:pt>
                <c:pt idx="1">
                  <c:v>12.98780986664485</c:v>
                </c:pt>
                <c:pt idx="2">
                  <c:v>12.654419312590701</c:v>
                </c:pt>
                <c:pt idx="3">
                  <c:v>10.10389313848613</c:v>
                </c:pt>
                <c:pt idx="4">
                  <c:v>9.1746520119363151</c:v>
                </c:pt>
                <c:pt idx="5">
                  <c:v>8.8986007565463296</c:v>
                </c:pt>
                <c:pt idx="6">
                  <c:v>8.1593085316849709</c:v>
                </c:pt>
                <c:pt idx="7">
                  <c:v>8.0537410926365798</c:v>
                </c:pt>
                <c:pt idx="8">
                  <c:v>7.1052072673913456</c:v>
                </c:pt>
                <c:pt idx="9">
                  <c:v>6.4898809093715721</c:v>
                </c:pt>
                <c:pt idx="10">
                  <c:v>6.4687168610816546</c:v>
                </c:pt>
                <c:pt idx="11">
                  <c:v>6.1519713825228974</c:v>
                </c:pt>
                <c:pt idx="12">
                  <c:v>5.7910586055130882</c:v>
                </c:pt>
                <c:pt idx="13">
                  <c:v>5.6191212472619512</c:v>
                </c:pt>
                <c:pt idx="14">
                  <c:v>4.1158970788365989</c:v>
                </c:pt>
                <c:pt idx="15">
                  <c:v>3.68572637006304</c:v>
                </c:pt>
                <c:pt idx="16">
                  <c:v>3.5197538279957419</c:v>
                </c:pt>
                <c:pt idx="17">
                  <c:v>3.1307597141919361</c:v>
                </c:pt>
                <c:pt idx="18">
                  <c:v>2.5695146612740141</c:v>
                </c:pt>
                <c:pt idx="19">
                  <c:v>2.5305285929805592</c:v>
                </c:pt>
                <c:pt idx="20">
                  <c:v>1.8940740956656079</c:v>
                </c:pt>
                <c:pt idx="21">
                  <c:v>1.8355841090861409</c:v>
                </c:pt>
                <c:pt idx="22">
                  <c:v>1.659031633697772</c:v>
                </c:pt>
                <c:pt idx="23">
                  <c:v>1.5995312963988479</c:v>
                </c:pt>
                <c:pt idx="24">
                  <c:v>1.4547229680253839</c:v>
                </c:pt>
                <c:pt idx="25">
                  <c:v>1.447290782984314</c:v>
                </c:pt>
                <c:pt idx="26">
                  <c:v>1.4466892788674239</c:v>
                </c:pt>
                <c:pt idx="27">
                  <c:v>1.306512768192962</c:v>
                </c:pt>
                <c:pt idx="28">
                  <c:v>1.29819802363883</c:v>
                </c:pt>
                <c:pt idx="29">
                  <c:v>1.274005865472549</c:v>
                </c:pt>
                <c:pt idx="30">
                  <c:v>1.0172867610443199</c:v>
                </c:pt>
                <c:pt idx="31">
                  <c:v>1.009221763867338</c:v>
                </c:pt>
                <c:pt idx="32">
                  <c:v>0.9592588539956961</c:v>
                </c:pt>
                <c:pt idx="33">
                  <c:v>0.80167576094546011</c:v>
                </c:pt>
                <c:pt idx="34">
                  <c:v>0.74531198759800854</c:v>
                </c:pt>
                <c:pt idx="35">
                  <c:v>0.65584259777653353</c:v>
                </c:pt>
                <c:pt idx="36">
                  <c:v>0.43043860751539531</c:v>
                </c:pt>
                <c:pt idx="37">
                  <c:v>0.41210029878023119</c:v>
                </c:pt>
                <c:pt idx="38">
                  <c:v>0.24164531247925439</c:v>
                </c:pt>
                <c:pt idx="39">
                  <c:v>4.5616654225760972E-2</c:v>
                </c:pt>
                <c:pt idx="40">
                  <c:v>0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0E6-C24C-AA07-FF163EA429D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2E-D040-BC9A-9F859F4ADACA}"/>
              </c:ext>
            </c:extLst>
          </c:dPt>
          <c:dPt>
            <c:idx val="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52E-D040-BC9A-9F859F4ADACA}"/>
              </c:ext>
            </c:extLst>
          </c:dPt>
          <c:dPt>
            <c:idx val="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52E-D040-BC9A-9F859F4ADACA}"/>
              </c:ext>
            </c:extLst>
          </c:dPt>
          <c:dPt>
            <c:idx val="5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52E-D040-BC9A-9F859F4ADACA}"/>
              </c:ext>
            </c:extLst>
          </c:dPt>
          <c:dPt>
            <c:idx val="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52E-D040-BC9A-9F859F4ADACA}"/>
              </c:ext>
            </c:extLst>
          </c:dPt>
          <c:dPt>
            <c:idx val="14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52E-D040-BC9A-9F859F4ADACA}"/>
              </c:ext>
            </c:extLst>
          </c:dPt>
          <c:dPt>
            <c:idx val="16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52E-D040-BC9A-9F859F4ADACA}"/>
              </c:ext>
            </c:extLst>
          </c:dPt>
          <c:dPt>
            <c:idx val="17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52E-D040-BC9A-9F859F4ADACA}"/>
              </c:ext>
            </c:extLst>
          </c:dPt>
          <c:dPt>
            <c:idx val="27"/>
            <c:invertIfNegative val="0"/>
            <c:bubble3D val="0"/>
            <c:spPr>
              <a:solidFill>
                <a:srgbClr val="E302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52E-D040-BC9A-9F859F4ADACA}"/>
              </c:ext>
            </c:extLst>
          </c:dPt>
          <c:dPt>
            <c:idx val="32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52E-D040-BC9A-9F859F4ADACA}"/>
              </c:ext>
            </c:extLst>
          </c:dPt>
          <c:dPt>
            <c:idx val="33"/>
            <c:invertIfNegative val="0"/>
            <c:bubble3D val="0"/>
            <c:spPr>
              <a:solidFill>
                <a:srgbClr val="0A7B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352E-D040-BC9A-9F859F4ADA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Palatino Linotype" panose="0204050205050503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halalos_bal_atl_1000fo_1522!$A$2:$A$43</c:f>
              <c:strCache>
                <c:ptCount val="42"/>
                <c:pt idx="0">
                  <c:v>Várna</c:v>
                </c:pt>
                <c:pt idx="1">
                  <c:v>Szliven</c:v>
                </c:pt>
                <c:pt idx="2">
                  <c:v>Pazardzsik</c:v>
                </c:pt>
                <c:pt idx="3">
                  <c:v>Pernik</c:v>
                </c:pt>
                <c:pt idx="4">
                  <c:v>Plovdiv</c:v>
                </c:pt>
                <c:pt idx="5">
                  <c:v>Sztara Zagora</c:v>
                </c:pt>
                <c:pt idx="6">
                  <c:v>Rusze</c:v>
                </c:pt>
                <c:pt idx="7">
                  <c:v>Burgasz</c:v>
                </c:pt>
                <c:pt idx="8">
                  <c:v>Plevna</c:v>
                </c:pt>
                <c:pt idx="9">
                  <c:v>Kaunas</c:v>
                </c:pt>
                <c:pt idx="10">
                  <c:v>Vraca</c:v>
                </c:pt>
                <c:pt idx="11">
                  <c:v>Sumen</c:v>
                </c:pt>
                <c:pt idx="12">
                  <c:v>Veliko Tarnovo</c:v>
                </c:pt>
                <c:pt idx="13">
                  <c:v>Vidin</c:v>
                </c:pt>
                <c:pt idx="14">
                  <c:v>Panevėžys</c:v>
                </c:pt>
                <c:pt idx="15">
                  <c:v>Klaipėda</c:v>
                </c:pt>
                <c:pt idx="16">
                  <c:v>Blagoevgrad</c:v>
                </c:pt>
                <c:pt idx="17">
                  <c:v>Haszkovo</c:v>
                </c:pt>
                <c:pt idx="18">
                  <c:v>Dobrics</c:v>
                </c:pt>
                <c:pt idx="19">
                  <c:v>Jambol</c:v>
                </c:pt>
                <c:pt idx="20">
                  <c:v>Tartu</c:v>
                </c:pt>
                <c:pt idx="21">
                  <c:v>Šiauliai</c:v>
                </c:pt>
                <c:pt idx="22">
                  <c:v>Liepāja</c:v>
                </c:pt>
                <c:pt idx="23">
                  <c:v>Jelgava</c:v>
                </c:pt>
                <c:pt idx="24">
                  <c:v>Daugavpils</c:v>
                </c:pt>
                <c:pt idx="25">
                  <c:v>Alytus</c:v>
                </c:pt>
                <c:pt idx="26">
                  <c:v>Narva</c:v>
                </c:pt>
                <c:pt idx="27">
                  <c:v>Székesfehérvár</c:v>
                </c:pt>
                <c:pt idx="28">
                  <c:v>Fiume</c:v>
                </c:pt>
                <c:pt idx="29">
                  <c:v>Nyitra</c:v>
                </c:pt>
                <c:pt idx="30">
                  <c:v>Zsolna</c:v>
                </c:pt>
                <c:pt idx="31">
                  <c:v>Eszék</c:v>
                </c:pt>
                <c:pt idx="32">
                  <c:v>Póla</c:v>
                </c:pt>
                <c:pt idx="33">
                  <c:v>Zára</c:v>
                </c:pt>
                <c:pt idx="34">
                  <c:v>Maribor</c:v>
                </c:pt>
                <c:pt idx="35">
                  <c:v>Szlavónbród</c:v>
                </c:pt>
                <c:pt idx="36">
                  <c:v>Split</c:v>
                </c:pt>
                <c:pt idx="37">
                  <c:v>Kassa</c:v>
                </c:pt>
                <c:pt idx="38">
                  <c:v>Eperjes</c:v>
                </c:pt>
                <c:pt idx="39">
                  <c:v>Besztercebánya</c:v>
                </c:pt>
                <c:pt idx="40">
                  <c:v>Nagyszombat</c:v>
                </c:pt>
                <c:pt idx="41">
                  <c:v>Trencsén</c:v>
                </c:pt>
              </c:strCache>
            </c:strRef>
          </c:cat>
          <c:val>
            <c:numRef>
              <c:f>halalos_bal_atl_1000fo_1522!$B$2:$B$43</c:f>
              <c:numCache>
                <c:formatCode>0.0</c:formatCode>
                <c:ptCount val="42"/>
                <c:pt idx="0">
                  <c:v>16.25</c:v>
                </c:pt>
                <c:pt idx="1">
                  <c:v>14.5</c:v>
                </c:pt>
                <c:pt idx="2">
                  <c:v>13.38</c:v>
                </c:pt>
                <c:pt idx="3">
                  <c:v>11.63</c:v>
                </c:pt>
                <c:pt idx="4">
                  <c:v>11.5</c:v>
                </c:pt>
                <c:pt idx="5">
                  <c:v>10.5</c:v>
                </c:pt>
                <c:pt idx="6">
                  <c:v>10.38</c:v>
                </c:pt>
                <c:pt idx="7">
                  <c:v>10</c:v>
                </c:pt>
                <c:pt idx="8">
                  <c:v>8.8800000000000008</c:v>
                </c:pt>
                <c:pt idx="9">
                  <c:v>8.6300000000000008</c:v>
                </c:pt>
                <c:pt idx="10">
                  <c:v>8.5</c:v>
                </c:pt>
                <c:pt idx="11">
                  <c:v>7.75</c:v>
                </c:pt>
                <c:pt idx="12">
                  <c:v>7</c:v>
                </c:pt>
                <c:pt idx="13">
                  <c:v>5</c:v>
                </c:pt>
                <c:pt idx="14">
                  <c:v>4.63</c:v>
                </c:pt>
                <c:pt idx="15">
                  <c:v>4.25</c:v>
                </c:pt>
                <c:pt idx="16">
                  <c:v>4.13</c:v>
                </c:pt>
                <c:pt idx="17">
                  <c:v>3.63</c:v>
                </c:pt>
                <c:pt idx="18">
                  <c:v>3</c:v>
                </c:pt>
                <c:pt idx="19">
                  <c:v>2.25</c:v>
                </c:pt>
                <c:pt idx="20">
                  <c:v>1.75</c:v>
                </c:pt>
                <c:pt idx="21">
                  <c:v>1.5</c:v>
                </c:pt>
                <c:pt idx="22">
                  <c:v>1.43</c:v>
                </c:pt>
                <c:pt idx="23">
                  <c:v>1.25</c:v>
                </c:pt>
                <c:pt idx="24">
                  <c:v>1</c:v>
                </c:pt>
                <c:pt idx="25">
                  <c:v>1</c:v>
                </c:pt>
                <c:pt idx="26">
                  <c:v>0.88</c:v>
                </c:pt>
                <c:pt idx="27">
                  <c:v>0.5</c:v>
                </c:pt>
                <c:pt idx="28">
                  <c:v>0.47</c:v>
                </c:pt>
                <c:pt idx="29">
                  <c:v>0.43</c:v>
                </c:pt>
                <c:pt idx="30">
                  <c:v>0.43</c:v>
                </c:pt>
                <c:pt idx="31">
                  <c:v>0.41</c:v>
                </c:pt>
                <c:pt idx="32">
                  <c:v>0.36</c:v>
                </c:pt>
                <c:pt idx="33">
                  <c:v>0.34</c:v>
                </c:pt>
                <c:pt idx="34">
                  <c:v>0.31</c:v>
                </c:pt>
                <c:pt idx="35">
                  <c:v>0.28000000000000003</c:v>
                </c:pt>
                <c:pt idx="36">
                  <c:v>0.28000000000000003</c:v>
                </c:pt>
                <c:pt idx="37">
                  <c:v>0.22</c:v>
                </c:pt>
                <c:pt idx="38">
                  <c:v>0.22</c:v>
                </c:pt>
                <c:pt idx="39">
                  <c:v>0.15</c:v>
                </c:pt>
                <c:pt idx="40">
                  <c:v>0.15</c:v>
                </c:pt>
                <c:pt idx="41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352E-D040-BC9A-9F859F4ADAC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486304912"/>
        <c:axId val="1486306624"/>
      </c:barChart>
      <c:catAx>
        <c:axId val="148630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6624"/>
        <c:crosses val="autoZero"/>
        <c:auto val="1"/>
        <c:lblAlgn val="ctr"/>
        <c:lblOffset val="100"/>
        <c:noMultiLvlLbl val="0"/>
      </c:catAx>
      <c:valAx>
        <c:axId val="1486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148630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>
          <a:latin typeface="Palatino Linotype" panose="02040502050505030304" pitchFamily="18" charset="0"/>
          <a:cs typeface="Times New Roman" panose="02020603050405020304" pitchFamily="18" charset="0"/>
        </a:defRPr>
      </a:pPr>
      <a:endParaRPr lang="hu-H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hasonlosag!$C$1</c:f>
              <c:strCache>
                <c:ptCount val="1"/>
                <c:pt idx="0">
                  <c:v>Korrelációs hasonlóság</c:v>
                </c:pt>
              </c:strCache>
            </c:strRef>
          </c:tx>
          <c:spPr>
            <a:solidFill>
              <a:srgbClr val="0A7B73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hasonlosag!$B$2:$B$11</c:f>
              <c:strCache>
                <c:ptCount val="10"/>
                <c:pt idx="0">
                  <c:v>Panevėžys</c:v>
                </c:pt>
                <c:pt idx="1">
                  <c:v>Sztara Zagora</c:v>
                </c:pt>
                <c:pt idx="2">
                  <c:v>Burgasz</c:v>
                </c:pt>
                <c:pt idx="3">
                  <c:v>Tartu</c:v>
                </c:pt>
                <c:pt idx="4">
                  <c:v>Nyitra</c:v>
                </c:pt>
                <c:pt idx="5">
                  <c:v>Nagyszombat</c:v>
                </c:pt>
                <c:pt idx="6">
                  <c:v>Šiauliai</c:v>
                </c:pt>
                <c:pt idx="7">
                  <c:v>Klaipėda</c:v>
                </c:pt>
                <c:pt idx="8">
                  <c:v>Trencsén</c:v>
                </c:pt>
                <c:pt idx="9">
                  <c:v>Besztercebánya</c:v>
                </c:pt>
              </c:strCache>
            </c:strRef>
          </c:cat>
          <c:val>
            <c:numRef>
              <c:f>hasonlosag!$C$2:$C$11</c:f>
              <c:numCache>
                <c:formatCode>General</c:formatCode>
                <c:ptCount val="10"/>
                <c:pt idx="0">
                  <c:v>0.59155899999999995</c:v>
                </c:pt>
                <c:pt idx="1">
                  <c:v>0.54767900000000003</c:v>
                </c:pt>
                <c:pt idx="2">
                  <c:v>0.56812700000000005</c:v>
                </c:pt>
                <c:pt idx="3">
                  <c:v>0.50728600000000001</c:v>
                </c:pt>
                <c:pt idx="4">
                  <c:v>0.58190699999999995</c:v>
                </c:pt>
                <c:pt idx="5">
                  <c:v>0.62141100000000005</c:v>
                </c:pt>
                <c:pt idx="6">
                  <c:v>0.67757800000000001</c:v>
                </c:pt>
                <c:pt idx="7">
                  <c:v>0.64220600000000005</c:v>
                </c:pt>
                <c:pt idx="8">
                  <c:v>0.664933</c:v>
                </c:pt>
                <c:pt idx="9">
                  <c:v>0.749255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E2-D049-AF06-E23462DF1800}"/>
            </c:ext>
          </c:extLst>
        </c:ser>
        <c:ser>
          <c:idx val="1"/>
          <c:order val="1"/>
          <c:tx>
            <c:strRef>
              <c:f>hasonlosag!$D$1</c:f>
              <c:strCache>
                <c:ptCount val="1"/>
                <c:pt idx="0">
                  <c:v>Koszinuszhasonlóság</c:v>
                </c:pt>
              </c:strCache>
            </c:strRef>
          </c:tx>
          <c:spPr>
            <a:solidFill>
              <a:srgbClr val="E20335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hasonlosag!$B$2:$B$11</c:f>
              <c:strCache>
                <c:ptCount val="10"/>
                <c:pt idx="0">
                  <c:v>Panevėžys</c:v>
                </c:pt>
                <c:pt idx="1">
                  <c:v>Sztara Zagora</c:v>
                </c:pt>
                <c:pt idx="2">
                  <c:v>Burgasz</c:v>
                </c:pt>
                <c:pt idx="3">
                  <c:v>Tartu</c:v>
                </c:pt>
                <c:pt idx="4">
                  <c:v>Nyitra</c:v>
                </c:pt>
                <c:pt idx="5">
                  <c:v>Nagyszombat</c:v>
                </c:pt>
                <c:pt idx="6">
                  <c:v>Šiauliai</c:v>
                </c:pt>
                <c:pt idx="7">
                  <c:v>Klaipėda</c:v>
                </c:pt>
                <c:pt idx="8">
                  <c:v>Trencsén</c:v>
                </c:pt>
                <c:pt idx="9">
                  <c:v>Besztercebánya</c:v>
                </c:pt>
              </c:strCache>
            </c:strRef>
          </c:cat>
          <c:val>
            <c:numRef>
              <c:f>hasonlosag!$D$2:$D$11</c:f>
              <c:numCache>
                <c:formatCode>General</c:formatCode>
                <c:ptCount val="10"/>
                <c:pt idx="0">
                  <c:v>0.82558150665078234</c:v>
                </c:pt>
                <c:pt idx="1">
                  <c:v>0.82679619106621516</c:v>
                </c:pt>
                <c:pt idx="2">
                  <c:v>0.8332977125379516</c:v>
                </c:pt>
                <c:pt idx="3">
                  <c:v>0.84431006507077044</c:v>
                </c:pt>
                <c:pt idx="4">
                  <c:v>0.85311693322207238</c:v>
                </c:pt>
                <c:pt idx="5">
                  <c:v>0.86795260256117734</c:v>
                </c:pt>
                <c:pt idx="6">
                  <c:v>0.86977742287425042</c:v>
                </c:pt>
                <c:pt idx="7">
                  <c:v>0.87727762269446097</c:v>
                </c:pt>
                <c:pt idx="8">
                  <c:v>0.87885173962583818</c:v>
                </c:pt>
                <c:pt idx="9">
                  <c:v>0.9079029788397962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E2-D049-AF06-E23462DF180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74889007"/>
        <c:axId val="74890719"/>
      </c:barChart>
      <c:catAx>
        <c:axId val="748890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hu-HU"/>
          </a:p>
        </c:txPr>
        <c:crossAx val="74890719"/>
        <c:crosses val="autoZero"/>
        <c:auto val="1"/>
        <c:lblAlgn val="ctr"/>
        <c:lblOffset val="100"/>
        <c:noMultiLvlLbl val="0"/>
      </c:catAx>
      <c:valAx>
        <c:axId val="748907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hu-HU"/>
          </a:p>
        </c:txPr>
        <c:crossAx val="74889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100">
          <a:latin typeface="Palatino Linotype" panose="02040502050505030304" pitchFamily="18" charset="0"/>
        </a:defRPr>
      </a:pPr>
      <a:endParaRPr lang="hu-H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teljesitmeny!$B$1</c:f>
              <c:strCache>
                <c:ptCount val="1"/>
                <c:pt idx="0">
                  <c:v>std</c:v>
                </c:pt>
              </c:strCache>
            </c:strRef>
          </c:tx>
          <c:spPr>
            <a:solidFill>
              <a:srgbClr val="169789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CF-7744-9228-5343C9AC8A38}"/>
              </c:ext>
            </c:extLst>
          </c:dPt>
          <c:dPt>
            <c:idx val="4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BCF-7744-9228-5343C9AC8A38}"/>
              </c:ext>
            </c:extLst>
          </c:dPt>
          <c:dPt>
            <c:idx val="5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BCF-7744-9228-5343C9AC8A38}"/>
              </c:ext>
            </c:extLst>
          </c:dPt>
          <c:dPt>
            <c:idx val="6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BCF-7744-9228-5343C9AC8A38}"/>
              </c:ext>
            </c:extLst>
          </c:dPt>
          <c:dPt>
            <c:idx val="7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BCF-7744-9228-5343C9AC8A38}"/>
              </c:ext>
            </c:extLst>
          </c:dPt>
          <c:dPt>
            <c:idx val="8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BCF-7744-9228-5343C9AC8A38}"/>
              </c:ext>
            </c:extLst>
          </c:dPt>
          <c:dPt>
            <c:idx val="9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BCF-7744-9228-5343C9AC8A38}"/>
              </c:ext>
            </c:extLst>
          </c:dPt>
          <c:dPt>
            <c:idx val="10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BCF-7744-9228-5343C9AC8A38}"/>
              </c:ext>
            </c:extLst>
          </c:dPt>
          <c:dPt>
            <c:idx val="11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BCF-7744-9228-5343C9AC8A38}"/>
              </c:ext>
            </c:extLst>
          </c:dPt>
          <c:dPt>
            <c:idx val="12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BCF-7744-9228-5343C9AC8A38}"/>
              </c:ext>
            </c:extLst>
          </c:dPt>
          <c:dPt>
            <c:idx val="13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DBCF-7744-9228-5343C9AC8A38}"/>
              </c:ext>
            </c:extLst>
          </c:dPt>
          <c:dPt>
            <c:idx val="14"/>
            <c:invertIfNegative val="0"/>
            <c:bubble3D val="0"/>
            <c:spPr>
              <a:solidFill>
                <a:srgbClr val="E203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DBCF-7744-9228-5343C9AC8A38}"/>
              </c:ext>
            </c:extLst>
          </c:dPt>
          <c:dPt>
            <c:idx val="15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DBCF-7744-9228-5343C9AC8A38}"/>
              </c:ext>
            </c:extLst>
          </c:dPt>
          <c:dPt>
            <c:idx val="16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DBCF-7744-9228-5343C9AC8A38}"/>
              </c:ext>
            </c:extLst>
          </c:dPt>
          <c:dPt>
            <c:idx val="17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DBCF-7744-9228-5343C9AC8A38}"/>
              </c:ext>
            </c:extLst>
          </c:dPt>
          <c:dPt>
            <c:idx val="18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DBCF-7744-9228-5343C9AC8A38}"/>
              </c:ext>
            </c:extLst>
          </c:dPt>
          <c:dPt>
            <c:idx val="19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DBCF-7744-9228-5343C9AC8A38}"/>
              </c:ext>
            </c:extLst>
          </c:dPt>
          <c:dPt>
            <c:idx val="20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DBCF-7744-9228-5343C9AC8A38}"/>
              </c:ext>
            </c:extLst>
          </c:dPt>
          <c:dPt>
            <c:idx val="21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DBCF-7744-9228-5343C9AC8A38}"/>
              </c:ext>
            </c:extLst>
          </c:dPt>
          <c:dPt>
            <c:idx val="22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DBCF-7744-9228-5343C9AC8A38}"/>
              </c:ext>
            </c:extLst>
          </c:dPt>
          <c:dPt>
            <c:idx val="23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DBCF-7744-9228-5343C9AC8A38}"/>
              </c:ext>
            </c:extLst>
          </c:dPt>
          <c:dPt>
            <c:idx val="24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DBCF-7744-9228-5343C9AC8A38}"/>
              </c:ext>
            </c:extLst>
          </c:dPt>
          <c:dPt>
            <c:idx val="25"/>
            <c:invertIfNegative val="0"/>
            <c:bubble3D val="0"/>
            <c:spPr>
              <a:solidFill>
                <a:srgbClr val="2927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DBCF-7744-9228-5343C9AC8A38}"/>
              </c:ext>
            </c:extLst>
          </c:dPt>
          <c:dLbls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CF-7744-9228-5343C9AC8A38}"/>
                </c:ext>
              </c:extLst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CF-7744-9228-5343C9AC8A38}"/>
                </c:ext>
              </c:extLst>
            </c:dLbl>
            <c:dLbl>
              <c:idx val="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BCF-7744-9228-5343C9AC8A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pPr>
                <a:endParaRPr lang="hu-H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teljesitmeny!$A$2:$A$36</c:f>
              <c:strCache>
                <c:ptCount val="35"/>
                <c:pt idx="0">
                  <c:v>Ötcsillagos hotelek száma, 100 000 főre</c:v>
                </c:pt>
                <c:pt idx="1">
                  <c:v>Nemzetközi repülőtér léte (igen/nem)</c:v>
                </c:pt>
                <c:pt idx="2">
                  <c:v>UNESCO világörökségi helyszín léte (igen/nem)</c:v>
                </c:pt>
                <c:pt idx="3">
                  <c:v>Külföldi vendégéjszakák száma, 1000 főre (db)</c:v>
                </c:pt>
                <c:pt idx="4">
                  <c:v>Kiadható vendégágyak száma a szálláshelyeken, 1000 főre (db)</c:v>
                </c:pt>
                <c:pt idx="5">
                  <c:v>Múzeumlátogatók száma, 1000 főre (db)</c:v>
                </c:pt>
                <c:pt idx="6">
                  <c:v>Egyetemisták száma, 1000 főre (fő)</c:v>
                </c:pt>
                <c:pt idx="7">
                  <c:v>Vasútállomások sűrűsége (állomás/100 km²)</c:v>
                </c:pt>
                <c:pt idx="8">
                  <c:v>Michelin-ajánlott éttermek, 100 000 főre (db)</c:v>
                </c:pt>
                <c:pt idx="9">
                  <c:v>Gyógyszertárak száma, 10 000 főre (db)</c:v>
                </c:pt>
                <c:pt idx="10">
                  <c:v>Közmedencék száma, 100 000 főre (db)</c:v>
                </c:pt>
                <c:pt idx="11">
                  <c:v>Legnagyobb stadion/sportcsarnok kapacitása, 1000 főre (fő)</c:v>
                </c:pt>
                <c:pt idx="12">
                  <c:v>Színházi székek száma, 1000 főre (db)</c:v>
                </c:pt>
                <c:pt idx="13">
                  <c:v>Plázák száma, 100 000 főre (db)</c:v>
                </c:pt>
                <c:pt idx="14">
                  <c:v>Kerékpárutak hossza, 10 000 főre (km)</c:v>
                </c:pt>
                <c:pt idx="15">
                  <c:v>Benzinkutak száma, 10 000 főre (db)</c:v>
                </c:pt>
                <c:pt idx="16">
                  <c:v>Felsőoktatási intézmények száma (db)</c:v>
                </c:pt>
                <c:pt idx="17">
                  <c:v>Természetes népszaporulat (ezrelék)</c:v>
                </c:pt>
                <c:pt idx="18">
                  <c:v>Eltartottsági ráta (százalék)</c:v>
                </c:pt>
                <c:pt idx="19">
                  <c:v>Havi nettó átlagfizetés (euró)</c:v>
                </c:pt>
                <c:pt idx="20">
                  <c:v>Lakások átlagos négyzetméterára (euró)</c:v>
                </c:pt>
                <c:pt idx="21">
                  <c:v>Regisztrált személygépkocsik száma, 1000 főre</c:v>
                </c:pt>
                <c:pt idx="22">
                  <c:v>Kórházi ágyak száma, 10000 főre (db)</c:v>
                </c:pt>
                <c:pt idx="23">
                  <c:v>Szakmai, tudományos és adminisztratív területen foglalkoztatottak száma, 1000 főre (fő)</c:v>
                </c:pt>
                <c:pt idx="24">
                  <c:v>IT és kommunikációs területen foglalkoztatottak száma, 1000 főre (fő)</c:v>
                </c:pt>
                <c:pt idx="25">
                  <c:v>Lakásépítés, 1000 főre (2015–2022)</c:v>
                </c:pt>
                <c:pt idx="26">
                  <c:v>Mennyire érzi magát biztonságban az utcán sötétben? (indexpont)</c:v>
                </c:pt>
                <c:pt idx="27">
                  <c:v>Kereskedelemben és vendéglátásban foglalkoztatottak száma, 1000 főre (fő)</c:v>
                </c:pt>
                <c:pt idx="28">
                  <c:v>Népességváltozás, 1000 főre (db)</c:v>
                </c:pt>
                <c:pt idx="29">
                  <c:v>Moziülések száma, 1000 főre (db)</c:v>
                </c:pt>
                <c:pt idx="30">
                  <c:v>A havi közlekedési bérlet ára (euró)</c:v>
                </c:pt>
                <c:pt idx="31">
                  <c:v>Erőszakos bűncselekmények számának átlaga (db)</c:v>
                </c:pt>
                <c:pt idx="32">
                  <c:v>Halálos közlekedési balesetek számának átlaga, 10 000 főre (db)</c:v>
                </c:pt>
                <c:pt idx="33">
                  <c:v>Összes foglalkoztatott száma, 1000 főre (fő)</c:v>
                </c:pt>
                <c:pt idx="34">
                  <c:v>Települési hulladék mennyisége, 1000 főre (1000 tonna)</c:v>
                </c:pt>
              </c:strCache>
            </c:strRef>
          </c:cat>
          <c:val>
            <c:numRef>
              <c:f>teljesitmeny!$B$2:$B$36</c:f>
              <c:numCache>
                <c:formatCode>0.0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1.9210499999999999</c:v>
                </c:pt>
                <c:pt idx="4">
                  <c:v>4.1520400000000004</c:v>
                </c:pt>
                <c:pt idx="5">
                  <c:v>7.6768070000000002</c:v>
                </c:pt>
                <c:pt idx="6">
                  <c:v>7.9144385030000004</c:v>
                </c:pt>
                <c:pt idx="7">
                  <c:v>13.51351</c:v>
                </c:pt>
                <c:pt idx="8">
                  <c:v>13.92937</c:v>
                </c:pt>
                <c:pt idx="9">
                  <c:v>15.18139</c:v>
                </c:pt>
                <c:pt idx="10">
                  <c:v>19.64716</c:v>
                </c:pt>
                <c:pt idx="11">
                  <c:v>21.103429999999999</c:v>
                </c:pt>
                <c:pt idx="12">
                  <c:v>24.48815162302493</c:v>
                </c:pt>
                <c:pt idx="13">
                  <c:v>25.761649999999999</c:v>
                </c:pt>
                <c:pt idx="14">
                  <c:v>26.824339999999999</c:v>
                </c:pt>
                <c:pt idx="15">
                  <c:v>31.17062</c:v>
                </c:pt>
                <c:pt idx="16">
                  <c:v>33.333329999999997</c:v>
                </c:pt>
                <c:pt idx="17">
                  <c:v>33.804409999999997</c:v>
                </c:pt>
                <c:pt idx="18">
                  <c:v>37.396940000000001</c:v>
                </c:pt>
                <c:pt idx="19">
                  <c:v>38.759689999999999</c:v>
                </c:pt>
                <c:pt idx="20">
                  <c:v>38.870525620000002</c:v>
                </c:pt>
                <c:pt idx="21">
                  <c:v>46.729889999999997</c:v>
                </c:pt>
                <c:pt idx="22">
                  <c:v>49.313989999999997</c:v>
                </c:pt>
                <c:pt idx="23">
                  <c:v>57.704329999999999</c:v>
                </c:pt>
                <c:pt idx="24">
                  <c:v>58.251330000000003</c:v>
                </c:pt>
                <c:pt idx="25">
                  <c:v>58.313600000000001</c:v>
                </c:pt>
                <c:pt idx="26">
                  <c:v>67.274109999999993</c:v>
                </c:pt>
                <c:pt idx="27">
                  <c:v>72.606430000000003</c:v>
                </c:pt>
                <c:pt idx="28">
                  <c:v>74.075239999999994</c:v>
                </c:pt>
                <c:pt idx="29">
                  <c:v>78.736400000000003</c:v>
                </c:pt>
                <c:pt idx="30">
                  <c:v>83.082179999999994</c:v>
                </c:pt>
                <c:pt idx="31">
                  <c:v>96.078429999999997</c:v>
                </c:pt>
                <c:pt idx="32">
                  <c:v>97.644139999999993</c:v>
                </c:pt>
                <c:pt idx="33">
                  <c:v>100</c:v>
                </c:pt>
                <c:pt idx="3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DBCF-7744-9228-5343C9AC8A3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2"/>
        <c:axId val="95919791"/>
        <c:axId val="95926111"/>
      </c:barChart>
      <c:catAx>
        <c:axId val="95919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hu-HU"/>
          </a:p>
        </c:txPr>
        <c:crossAx val="95926111"/>
        <c:crosses val="autoZero"/>
        <c:auto val="1"/>
        <c:lblAlgn val="ctr"/>
        <c:lblOffset val="100"/>
        <c:noMultiLvlLbl val="0"/>
      </c:catAx>
      <c:valAx>
        <c:axId val="95926111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pPr>
            <a:endParaRPr lang="hu-HU"/>
          </a:p>
        </c:txPr>
        <c:crossAx val="95919791"/>
        <c:crosses val="autoZero"/>
        <c:crossBetween val="between"/>
      </c:valAx>
      <c:spPr>
        <a:solidFill>
          <a:schemeClr val="tx1">
            <a:alpha val="2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900">
          <a:latin typeface="Palatino Linotype" panose="02040502050505030304" pitchFamily="18" charset="0"/>
        </a:defRPr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E1B94F-E95B-D840-96FC-FAA485F7446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FC9EF-7DF3-AA42-8119-2207A6C60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336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Fotó: Varga Ada</a:t>
            </a:r>
          </a:p>
          <a:p>
            <a:r>
              <a:rPr lang="hu-HU" dirty="0"/>
              <a:t>https://</a:t>
            </a:r>
            <a:r>
              <a:rPr lang="hu-HU" dirty="0" err="1"/>
              <a:t>www.pexels.com</a:t>
            </a:r>
            <a:r>
              <a:rPr lang="hu-HU" dirty="0"/>
              <a:t>/hu-hu/@</a:t>
            </a:r>
            <a:r>
              <a:rPr lang="hu-HU" dirty="0" err="1"/>
              <a:t>swissjourneywithada</a:t>
            </a:r>
            <a:r>
              <a:rPr lang="hu-HU" dirty="0"/>
              <a:t>/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EFC9EF-7DF3-AA42-8119-2207A6C602E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148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EFC9EF-7DF3-AA42-8119-2207A6C602E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430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C76035A7-0CAB-40F9-81E2-5FAB8B516932}"/>
              </a:ext>
            </a:extLst>
          </p:cNvPr>
          <p:cNvSpPr/>
          <p:nvPr userDrawn="1"/>
        </p:nvSpPr>
        <p:spPr>
          <a:xfrm>
            <a:off x="2402310" y="2564791"/>
            <a:ext cx="2739619" cy="94188"/>
          </a:xfrm>
          <a:prstGeom prst="rect">
            <a:avLst/>
          </a:prstGeom>
          <a:solidFill>
            <a:srgbClr val="007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59689B8-50FF-4705-A019-37F0607EBB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653" y="930947"/>
            <a:ext cx="3865347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15" name="Szöveg helye 14">
            <a:extLst>
              <a:ext uri="{FF2B5EF4-FFF2-40B4-BE49-F238E27FC236}">
                <a16:creationId xmlns:a16="http://schemas.microsoft.com/office/drawing/2014/main" id="{459161ED-1AD4-43DA-8A6E-CD6673E7A0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30653" y="3482362"/>
            <a:ext cx="3865347" cy="1287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1pPr>
            <a:lvl2pPr marL="4572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2pPr>
            <a:lvl3pPr marL="9144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3pPr>
            <a:lvl4pPr marL="13716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4pPr>
            <a:lvl5pPr marL="1828800" indent="0">
              <a:buNone/>
              <a:defRPr lang="hu-HU" sz="2800" kern="1200" baseline="30000" dirty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Szöveg helye 14">
            <a:extLst>
              <a:ext uri="{FF2B5EF4-FFF2-40B4-BE49-F238E27FC236}">
                <a16:creationId xmlns:a16="http://schemas.microsoft.com/office/drawing/2014/main" id="{1343B4D6-BAAC-4FFF-9FA9-1D132F9B4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0653" y="5162304"/>
            <a:ext cx="4016375" cy="1721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hu-HU" sz="2400" b="1" i="0" u="none" strike="noStrike" kern="1200" baseline="30000" dirty="0" smtClean="0">
                <a:solidFill>
                  <a:schemeClr val="tx1"/>
                </a:solidFill>
                <a:latin typeface="ITC Avant Garde Pro Md" panose="020B0602020202020204" pitchFamily="34" charset="-18"/>
                <a:ea typeface="+mn-ea"/>
                <a:cs typeface="+mn-cs"/>
              </a:defRPr>
            </a:lvl1pPr>
            <a:lvl2pPr marL="4572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2pPr>
            <a:lvl3pPr marL="9144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3pPr>
            <a:lvl4pPr marL="13716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4pPr>
            <a:lvl5pPr marL="1828800" indent="0">
              <a:buNone/>
              <a:defRPr lang="hu-HU" sz="2800" kern="1200" baseline="30000" dirty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7" name="Szöveg helye 14">
            <a:extLst>
              <a:ext uri="{FF2B5EF4-FFF2-40B4-BE49-F238E27FC236}">
                <a16:creationId xmlns:a16="http://schemas.microsoft.com/office/drawing/2014/main" id="{9CE3F338-3BFD-4D8B-AD45-974214AE74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30652" y="5459858"/>
            <a:ext cx="4016375" cy="1721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hu-HU" sz="20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1pPr>
            <a:lvl2pPr marL="4572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2pPr>
            <a:lvl3pPr marL="9144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3pPr>
            <a:lvl4pPr marL="13716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4pPr>
            <a:lvl5pPr marL="1828800" indent="0">
              <a:buNone/>
              <a:defRPr lang="hu-HU" sz="2800" kern="1200" baseline="30000" dirty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1" name="Kép helye 20">
            <a:extLst>
              <a:ext uri="{FF2B5EF4-FFF2-40B4-BE49-F238E27FC236}">
                <a16:creationId xmlns:a16="http://schemas.microsoft.com/office/drawing/2014/main" id="{01303050-5096-4D01-B245-8E2113F5C83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97420" y="-91"/>
            <a:ext cx="5394579" cy="6858092"/>
          </a:xfrm>
          <a:custGeom>
            <a:avLst/>
            <a:gdLst>
              <a:gd name="connsiteX0" fmla="*/ 0 w 5367337"/>
              <a:gd name="connsiteY0" fmla="*/ 0 h 6858000"/>
              <a:gd name="connsiteX1" fmla="*/ 5367337 w 5367337"/>
              <a:gd name="connsiteY1" fmla="*/ 0 h 6858000"/>
              <a:gd name="connsiteX2" fmla="*/ 5367337 w 5367337"/>
              <a:gd name="connsiteY2" fmla="*/ 6858000 h 6858000"/>
              <a:gd name="connsiteX3" fmla="*/ 0 w 5367337"/>
              <a:gd name="connsiteY3" fmla="*/ 6858000 h 6858000"/>
              <a:gd name="connsiteX4" fmla="*/ 0 w 5367337"/>
              <a:gd name="connsiteY4" fmla="*/ 0 h 6858000"/>
              <a:gd name="connsiteX0" fmla="*/ 699848 w 5367337"/>
              <a:gd name="connsiteY0" fmla="*/ 541488 h 6858000"/>
              <a:gd name="connsiteX1" fmla="*/ 5367337 w 5367337"/>
              <a:gd name="connsiteY1" fmla="*/ 0 h 6858000"/>
              <a:gd name="connsiteX2" fmla="*/ 5367337 w 5367337"/>
              <a:gd name="connsiteY2" fmla="*/ 6858000 h 6858000"/>
              <a:gd name="connsiteX3" fmla="*/ 0 w 5367337"/>
              <a:gd name="connsiteY3" fmla="*/ 6858000 h 6858000"/>
              <a:gd name="connsiteX4" fmla="*/ 699848 w 5367337"/>
              <a:gd name="connsiteY4" fmla="*/ 541488 h 6858000"/>
              <a:gd name="connsiteX0" fmla="*/ 597680 w 5367337"/>
              <a:gd name="connsiteY0" fmla="*/ 745823 h 6858000"/>
              <a:gd name="connsiteX1" fmla="*/ 5367337 w 5367337"/>
              <a:gd name="connsiteY1" fmla="*/ 0 h 6858000"/>
              <a:gd name="connsiteX2" fmla="*/ 5367337 w 5367337"/>
              <a:gd name="connsiteY2" fmla="*/ 6858000 h 6858000"/>
              <a:gd name="connsiteX3" fmla="*/ 0 w 5367337"/>
              <a:gd name="connsiteY3" fmla="*/ 6858000 h 6858000"/>
              <a:gd name="connsiteX4" fmla="*/ 597680 w 5367337"/>
              <a:gd name="connsiteY4" fmla="*/ 745823 h 6858000"/>
              <a:gd name="connsiteX0" fmla="*/ 615149 w 5384806"/>
              <a:gd name="connsiteY0" fmla="*/ 745823 h 6858000"/>
              <a:gd name="connsiteX1" fmla="*/ 5384806 w 5384806"/>
              <a:gd name="connsiteY1" fmla="*/ 0 h 6858000"/>
              <a:gd name="connsiteX2" fmla="*/ 5384806 w 5384806"/>
              <a:gd name="connsiteY2" fmla="*/ 6858000 h 6858000"/>
              <a:gd name="connsiteX3" fmla="*/ 17469 w 5384806"/>
              <a:gd name="connsiteY3" fmla="*/ 6858000 h 6858000"/>
              <a:gd name="connsiteX4" fmla="*/ 615149 w 5384806"/>
              <a:gd name="connsiteY4" fmla="*/ 745823 h 6858000"/>
              <a:gd name="connsiteX0" fmla="*/ 615149 w 5384806"/>
              <a:gd name="connsiteY0" fmla="*/ 745823 h 6858000"/>
              <a:gd name="connsiteX1" fmla="*/ 5384806 w 5384806"/>
              <a:gd name="connsiteY1" fmla="*/ 0 h 6858000"/>
              <a:gd name="connsiteX2" fmla="*/ 5384806 w 5384806"/>
              <a:gd name="connsiteY2" fmla="*/ 6858000 h 6858000"/>
              <a:gd name="connsiteX3" fmla="*/ 17469 w 5384806"/>
              <a:gd name="connsiteY3" fmla="*/ 6858000 h 6858000"/>
              <a:gd name="connsiteX4" fmla="*/ 615149 w 5384806"/>
              <a:gd name="connsiteY4" fmla="*/ 745823 h 6858000"/>
              <a:gd name="connsiteX0" fmla="*/ 750932 w 5367337"/>
              <a:gd name="connsiteY0" fmla="*/ 715173 h 6858000"/>
              <a:gd name="connsiteX1" fmla="*/ 5367337 w 5367337"/>
              <a:gd name="connsiteY1" fmla="*/ 0 h 6858000"/>
              <a:gd name="connsiteX2" fmla="*/ 5367337 w 5367337"/>
              <a:gd name="connsiteY2" fmla="*/ 6858000 h 6858000"/>
              <a:gd name="connsiteX3" fmla="*/ 0 w 5367337"/>
              <a:gd name="connsiteY3" fmla="*/ 6858000 h 6858000"/>
              <a:gd name="connsiteX4" fmla="*/ 750932 w 5367337"/>
              <a:gd name="connsiteY4" fmla="*/ 715173 h 6858000"/>
              <a:gd name="connsiteX0" fmla="*/ 1312611 w 5929016"/>
              <a:gd name="connsiteY0" fmla="*/ 1230552 h 7373379"/>
              <a:gd name="connsiteX1" fmla="*/ 5929016 w 5929016"/>
              <a:gd name="connsiteY1" fmla="*/ 515379 h 7373379"/>
              <a:gd name="connsiteX2" fmla="*/ 5929016 w 5929016"/>
              <a:gd name="connsiteY2" fmla="*/ 7373379 h 7373379"/>
              <a:gd name="connsiteX3" fmla="*/ 561679 w 5929016"/>
              <a:gd name="connsiteY3" fmla="*/ 7373379 h 7373379"/>
              <a:gd name="connsiteX4" fmla="*/ 1312611 w 5929016"/>
              <a:gd name="connsiteY4" fmla="*/ 1230552 h 7373379"/>
              <a:gd name="connsiteX0" fmla="*/ 1552002 w 5586051"/>
              <a:gd name="connsiteY0" fmla="*/ 1639931 h 6883683"/>
              <a:gd name="connsiteX1" fmla="*/ 5586051 w 5586051"/>
              <a:gd name="connsiteY1" fmla="*/ 25683 h 6883683"/>
              <a:gd name="connsiteX2" fmla="*/ 5586051 w 5586051"/>
              <a:gd name="connsiteY2" fmla="*/ 6883683 h 6883683"/>
              <a:gd name="connsiteX3" fmla="*/ 218714 w 5586051"/>
              <a:gd name="connsiteY3" fmla="*/ 6883683 h 6883683"/>
              <a:gd name="connsiteX4" fmla="*/ 1552002 w 5586051"/>
              <a:gd name="connsiteY4" fmla="*/ 1639931 h 6883683"/>
              <a:gd name="connsiteX0" fmla="*/ 1333288 w 5367337"/>
              <a:gd name="connsiteY0" fmla="*/ 1614248 h 6858000"/>
              <a:gd name="connsiteX1" fmla="*/ 5367337 w 5367337"/>
              <a:gd name="connsiteY1" fmla="*/ 0 h 6858000"/>
              <a:gd name="connsiteX2" fmla="*/ 5367337 w 5367337"/>
              <a:gd name="connsiteY2" fmla="*/ 6858000 h 6858000"/>
              <a:gd name="connsiteX3" fmla="*/ 0 w 5367337"/>
              <a:gd name="connsiteY3" fmla="*/ 6858000 h 6858000"/>
              <a:gd name="connsiteX4" fmla="*/ 1333288 w 5367337"/>
              <a:gd name="connsiteY4" fmla="*/ 1614248 h 6858000"/>
              <a:gd name="connsiteX0" fmla="*/ 1241776 w 5423968"/>
              <a:gd name="connsiteY0" fmla="*/ 988310 h 6875718"/>
              <a:gd name="connsiteX1" fmla="*/ 5423968 w 5423968"/>
              <a:gd name="connsiteY1" fmla="*/ 17718 h 6875718"/>
              <a:gd name="connsiteX2" fmla="*/ 5423968 w 5423968"/>
              <a:gd name="connsiteY2" fmla="*/ 6875718 h 6875718"/>
              <a:gd name="connsiteX3" fmla="*/ 56631 w 5423968"/>
              <a:gd name="connsiteY3" fmla="*/ 6875718 h 6875718"/>
              <a:gd name="connsiteX4" fmla="*/ 1241776 w 5423968"/>
              <a:gd name="connsiteY4" fmla="*/ 988310 h 6875718"/>
              <a:gd name="connsiteX0" fmla="*/ 1241776 w 5423968"/>
              <a:gd name="connsiteY0" fmla="*/ 1089396 h 6976804"/>
              <a:gd name="connsiteX1" fmla="*/ 5423968 w 5423968"/>
              <a:gd name="connsiteY1" fmla="*/ 118804 h 6976804"/>
              <a:gd name="connsiteX2" fmla="*/ 5423968 w 5423968"/>
              <a:gd name="connsiteY2" fmla="*/ 6976804 h 6976804"/>
              <a:gd name="connsiteX3" fmla="*/ 56631 w 5423968"/>
              <a:gd name="connsiteY3" fmla="*/ 6976804 h 6976804"/>
              <a:gd name="connsiteX4" fmla="*/ 1241776 w 5423968"/>
              <a:gd name="connsiteY4" fmla="*/ 1089396 h 6976804"/>
              <a:gd name="connsiteX0" fmla="*/ 1332069 w 5514261"/>
              <a:gd name="connsiteY0" fmla="*/ 1089396 h 6976804"/>
              <a:gd name="connsiteX1" fmla="*/ 5514261 w 5514261"/>
              <a:gd name="connsiteY1" fmla="*/ 118804 h 6976804"/>
              <a:gd name="connsiteX2" fmla="*/ 5514261 w 5514261"/>
              <a:gd name="connsiteY2" fmla="*/ 6976804 h 6976804"/>
              <a:gd name="connsiteX3" fmla="*/ 146924 w 5514261"/>
              <a:gd name="connsiteY3" fmla="*/ 6976804 h 6976804"/>
              <a:gd name="connsiteX4" fmla="*/ 1332069 w 5514261"/>
              <a:gd name="connsiteY4" fmla="*/ 1089396 h 6976804"/>
              <a:gd name="connsiteX0" fmla="*/ 1196310 w 5378502"/>
              <a:gd name="connsiteY0" fmla="*/ 976160 h 6863568"/>
              <a:gd name="connsiteX1" fmla="*/ 5378502 w 5378502"/>
              <a:gd name="connsiteY1" fmla="*/ 5568 h 6863568"/>
              <a:gd name="connsiteX2" fmla="*/ 5378502 w 5378502"/>
              <a:gd name="connsiteY2" fmla="*/ 6863568 h 6863568"/>
              <a:gd name="connsiteX3" fmla="*/ 11165 w 5378502"/>
              <a:gd name="connsiteY3" fmla="*/ 6863568 h 6863568"/>
              <a:gd name="connsiteX4" fmla="*/ 1196310 w 5378502"/>
              <a:gd name="connsiteY4" fmla="*/ 976160 h 6863568"/>
              <a:gd name="connsiteX0" fmla="*/ 1032275 w 5413693"/>
              <a:gd name="connsiteY0" fmla="*/ 1028377 h 6859593"/>
              <a:gd name="connsiteX1" fmla="*/ 5413693 w 5413693"/>
              <a:gd name="connsiteY1" fmla="*/ 1593 h 6859593"/>
              <a:gd name="connsiteX2" fmla="*/ 5413693 w 5413693"/>
              <a:gd name="connsiteY2" fmla="*/ 6859593 h 6859593"/>
              <a:gd name="connsiteX3" fmla="*/ 46356 w 5413693"/>
              <a:gd name="connsiteY3" fmla="*/ 6859593 h 6859593"/>
              <a:gd name="connsiteX4" fmla="*/ 1032275 w 5413693"/>
              <a:gd name="connsiteY4" fmla="*/ 1028377 h 6859593"/>
              <a:gd name="connsiteX0" fmla="*/ 1057404 w 5438822"/>
              <a:gd name="connsiteY0" fmla="*/ 1110153 h 6941369"/>
              <a:gd name="connsiteX1" fmla="*/ 5438822 w 5438822"/>
              <a:gd name="connsiteY1" fmla="*/ 83369 h 6941369"/>
              <a:gd name="connsiteX2" fmla="*/ 5438822 w 5438822"/>
              <a:gd name="connsiteY2" fmla="*/ 6941369 h 6941369"/>
              <a:gd name="connsiteX3" fmla="*/ 71485 w 5438822"/>
              <a:gd name="connsiteY3" fmla="*/ 6941369 h 6941369"/>
              <a:gd name="connsiteX4" fmla="*/ 1057404 w 5438822"/>
              <a:gd name="connsiteY4" fmla="*/ 1110153 h 6941369"/>
              <a:gd name="connsiteX0" fmla="*/ 1078600 w 5429368"/>
              <a:gd name="connsiteY0" fmla="*/ 1384806 h 6863544"/>
              <a:gd name="connsiteX1" fmla="*/ 5429368 w 5429368"/>
              <a:gd name="connsiteY1" fmla="*/ 5544 h 6863544"/>
              <a:gd name="connsiteX2" fmla="*/ 5429368 w 5429368"/>
              <a:gd name="connsiteY2" fmla="*/ 6863544 h 6863544"/>
              <a:gd name="connsiteX3" fmla="*/ 62031 w 5429368"/>
              <a:gd name="connsiteY3" fmla="*/ 6863544 h 6863544"/>
              <a:gd name="connsiteX4" fmla="*/ 1078600 w 5429368"/>
              <a:gd name="connsiteY4" fmla="*/ 1384806 h 6863544"/>
              <a:gd name="connsiteX0" fmla="*/ 1051252 w 5402020"/>
              <a:gd name="connsiteY0" fmla="*/ 1380490 h 6859228"/>
              <a:gd name="connsiteX1" fmla="*/ 5402020 w 5402020"/>
              <a:gd name="connsiteY1" fmla="*/ 1228 h 6859228"/>
              <a:gd name="connsiteX2" fmla="*/ 5402020 w 5402020"/>
              <a:gd name="connsiteY2" fmla="*/ 6859228 h 6859228"/>
              <a:gd name="connsiteX3" fmla="*/ 34683 w 5402020"/>
              <a:gd name="connsiteY3" fmla="*/ 6859228 h 6859228"/>
              <a:gd name="connsiteX4" fmla="*/ 1051252 w 5402020"/>
              <a:gd name="connsiteY4" fmla="*/ 1380490 h 6859228"/>
              <a:gd name="connsiteX0" fmla="*/ 1043811 w 5394579"/>
              <a:gd name="connsiteY0" fmla="*/ 1379354 h 6858092"/>
              <a:gd name="connsiteX1" fmla="*/ 5394579 w 5394579"/>
              <a:gd name="connsiteY1" fmla="*/ 92 h 6858092"/>
              <a:gd name="connsiteX2" fmla="*/ 5394579 w 5394579"/>
              <a:gd name="connsiteY2" fmla="*/ 6858092 h 6858092"/>
              <a:gd name="connsiteX3" fmla="*/ 27242 w 5394579"/>
              <a:gd name="connsiteY3" fmla="*/ 6858092 h 6858092"/>
              <a:gd name="connsiteX4" fmla="*/ 1043811 w 5394579"/>
              <a:gd name="connsiteY4" fmla="*/ 1379354 h 6858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4579" h="6858092">
                <a:moveTo>
                  <a:pt x="1043811" y="1379354"/>
                </a:moveTo>
                <a:cubicBezTo>
                  <a:pt x="2300472" y="6050"/>
                  <a:pt x="3676984" y="-1611"/>
                  <a:pt x="5394579" y="92"/>
                </a:cubicBezTo>
                <a:lnTo>
                  <a:pt x="5394579" y="6858092"/>
                </a:lnTo>
                <a:lnTo>
                  <a:pt x="27242" y="6858092"/>
                </a:lnTo>
                <a:cubicBezTo>
                  <a:pt x="6808" y="4754291"/>
                  <a:pt x="-212850" y="2752658"/>
                  <a:pt x="1043811" y="137935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hu-HU"/>
              <a:t>Kép beszúrásához kattintson az ikonra</a:t>
            </a:r>
          </a:p>
        </p:txBody>
      </p:sp>
      <p:pic>
        <p:nvPicPr>
          <p:cNvPr id="4" name="Ábra 3">
            <a:extLst>
              <a:ext uri="{FF2B5EF4-FFF2-40B4-BE49-F238E27FC236}">
                <a16:creationId xmlns:a16="http://schemas.microsoft.com/office/drawing/2014/main" id="{BB9A47AC-AF34-4ABA-A00C-D3D19E499A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1581" y="563772"/>
            <a:ext cx="1989310" cy="608973"/>
          </a:xfrm>
          <a:prstGeom prst="rect">
            <a:avLst/>
          </a:prstGeom>
        </p:spPr>
      </p:pic>
      <p:sp>
        <p:nvSpPr>
          <p:cNvPr id="10" name="Szöveg helye 14">
            <a:extLst>
              <a:ext uri="{FF2B5EF4-FFF2-40B4-BE49-F238E27FC236}">
                <a16:creationId xmlns:a16="http://schemas.microsoft.com/office/drawing/2014/main" id="{ECB7FDEC-5245-498A-8E3D-4FBF5A6127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30652" y="6024515"/>
            <a:ext cx="4016375" cy="1721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hu-HU" sz="20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1pPr>
            <a:lvl2pPr marL="4572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2pPr>
            <a:lvl3pPr marL="9144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3pPr>
            <a:lvl4pPr marL="1371600" indent="0">
              <a:buNone/>
              <a:defRPr lang="hu-HU" sz="2800" kern="1200" baseline="30000" dirty="0" smtClean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4pPr>
            <a:lvl5pPr marL="1828800" indent="0">
              <a:buNone/>
              <a:defRPr lang="hu-HU" sz="2800" kern="1200" baseline="30000" dirty="0">
                <a:solidFill>
                  <a:schemeClr val="tx1"/>
                </a:solidFill>
                <a:latin typeface="ITC Avant Garde Pro Md" panose="020B0602020202020204"/>
                <a:ea typeface="+mn-ea"/>
                <a:cs typeface="Times New Roman" panose="02020603050405020304" pitchFamily="18" charset="0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438463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5E8622F4-F160-4D0F-A5CF-DB38C9A17F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98628" y="2523778"/>
            <a:ext cx="4179660" cy="414752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1" i="0" u="none" strike="noStrike" kern="1200" baseline="30000" dirty="0">
                <a:solidFill>
                  <a:schemeClr val="tx1"/>
                </a:solidFill>
                <a:latin typeface="ITC Avant Garde Pro Md" panose="020B0602020202020204" pitchFamily="34" charset="-18"/>
                <a:ea typeface="+mn-ea"/>
                <a:cs typeface="+mn-cs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348C58F2-019E-4453-854C-C06015655658}"/>
              </a:ext>
            </a:extLst>
          </p:cNvPr>
          <p:cNvSpPr/>
          <p:nvPr userDrawn="1"/>
        </p:nvSpPr>
        <p:spPr>
          <a:xfrm>
            <a:off x="1379627" y="1365855"/>
            <a:ext cx="1784678" cy="93046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E89332AE-3086-476D-83C3-77032CF01CCF}"/>
              </a:ext>
            </a:extLst>
          </p:cNvPr>
          <p:cNvSpPr/>
          <p:nvPr userDrawn="1"/>
        </p:nvSpPr>
        <p:spPr>
          <a:xfrm>
            <a:off x="1379628" y="1870431"/>
            <a:ext cx="3174326" cy="93046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EB216749-2635-4B43-820A-8D628212B4B7}"/>
              </a:ext>
            </a:extLst>
          </p:cNvPr>
          <p:cNvSpPr/>
          <p:nvPr userDrawn="1"/>
        </p:nvSpPr>
        <p:spPr>
          <a:xfrm>
            <a:off x="1580379" y="2607205"/>
            <a:ext cx="73631" cy="218100"/>
          </a:xfrm>
          <a:prstGeom prst="rect">
            <a:avLst/>
          </a:prstGeom>
          <a:solidFill>
            <a:srgbClr val="168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A822DCFC-7689-45BB-8919-35E19257B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1631" y="603230"/>
            <a:ext cx="3865347" cy="14521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19" name="Tartalom helye 2">
            <a:extLst>
              <a:ext uri="{FF2B5EF4-FFF2-40B4-BE49-F238E27FC236}">
                <a16:creationId xmlns:a16="http://schemas.microsoft.com/office/drawing/2014/main" id="{6C2592F5-122F-4179-A18A-EA0B8739167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698627" y="2992149"/>
            <a:ext cx="4179660" cy="1096550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0" i="0" u="none" strike="noStrike" kern="1200" baseline="30000" dirty="0" smtClean="0">
                <a:solidFill>
                  <a:schemeClr val="tx1"/>
                </a:solidFill>
                <a:latin typeface="Harriet Text" panose="02000000000000000000" pitchFamily="50" charset="-18"/>
                <a:ea typeface="+mn-ea"/>
                <a:cs typeface="Times New Roman" panose="02020603050405020304" pitchFamily="18" charset="0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1" name="Tartalom helye 2">
            <a:extLst>
              <a:ext uri="{FF2B5EF4-FFF2-40B4-BE49-F238E27FC236}">
                <a16:creationId xmlns:a16="http://schemas.microsoft.com/office/drawing/2014/main" id="{F5A67FCC-A70B-4903-A3B3-1DDA460251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698628" y="4125431"/>
            <a:ext cx="4179660" cy="414752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1" i="0" u="none" strike="noStrike" kern="1200" baseline="30000" dirty="0">
                <a:solidFill>
                  <a:schemeClr val="tx1"/>
                </a:solidFill>
                <a:latin typeface="ITC Avant Garde Pro Md" panose="020B0602020202020204" pitchFamily="34" charset="-18"/>
                <a:ea typeface="+mn-ea"/>
                <a:cs typeface="+mn-cs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366DF732-EA0D-49D4-B464-2884777B4AB3}"/>
              </a:ext>
            </a:extLst>
          </p:cNvPr>
          <p:cNvSpPr/>
          <p:nvPr userDrawn="1"/>
        </p:nvSpPr>
        <p:spPr>
          <a:xfrm>
            <a:off x="1580379" y="4208858"/>
            <a:ext cx="73631" cy="218100"/>
          </a:xfrm>
          <a:prstGeom prst="rect">
            <a:avLst/>
          </a:prstGeom>
          <a:solidFill>
            <a:srgbClr val="168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23" name="Tartalom helye 2">
            <a:extLst>
              <a:ext uri="{FF2B5EF4-FFF2-40B4-BE49-F238E27FC236}">
                <a16:creationId xmlns:a16="http://schemas.microsoft.com/office/drawing/2014/main" id="{A26B78FE-8A3C-4CC8-8C65-9D8106DDE92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698627" y="4593802"/>
            <a:ext cx="4179660" cy="1366127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0" i="0" u="none" strike="noStrike" kern="1200" baseline="30000" dirty="0" smtClean="0">
                <a:solidFill>
                  <a:schemeClr val="tx1"/>
                </a:solidFill>
                <a:latin typeface="Harriet Text" panose="02000000000000000000" pitchFamily="50" charset="-18"/>
                <a:ea typeface="+mn-ea"/>
                <a:cs typeface="Times New Roman" panose="02020603050405020304" pitchFamily="18" charset="0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pic>
        <p:nvPicPr>
          <p:cNvPr id="24" name="Ábra 23">
            <a:extLst>
              <a:ext uri="{FF2B5EF4-FFF2-40B4-BE49-F238E27FC236}">
                <a16:creationId xmlns:a16="http://schemas.microsoft.com/office/drawing/2014/main" id="{3D01B60F-EE61-42AB-9C68-3F301FB877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233" r="7635"/>
          <a:stretch/>
        </p:blipFill>
        <p:spPr>
          <a:xfrm rot="5400000">
            <a:off x="4675050" y="3714883"/>
            <a:ext cx="2880000" cy="38100"/>
          </a:xfrm>
          <a:prstGeom prst="rect">
            <a:avLst/>
          </a:prstGeom>
        </p:spPr>
      </p:pic>
      <p:sp>
        <p:nvSpPr>
          <p:cNvPr id="25" name="Tartalom helye 2">
            <a:extLst>
              <a:ext uri="{FF2B5EF4-FFF2-40B4-BE49-F238E27FC236}">
                <a16:creationId xmlns:a16="http://schemas.microsoft.com/office/drawing/2014/main" id="{81989295-0BCC-415C-AC48-D1A4929B7EF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70061" y="2523778"/>
            <a:ext cx="4179660" cy="414752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1" i="0" u="none" strike="noStrike" kern="1200" baseline="30000" dirty="0">
                <a:solidFill>
                  <a:schemeClr val="tx1"/>
                </a:solidFill>
                <a:latin typeface="ITC Avant Garde Pro Md" panose="020B0602020202020204" pitchFamily="34" charset="-18"/>
                <a:ea typeface="+mn-ea"/>
                <a:cs typeface="+mn-cs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285D1251-757D-462C-967C-F167A3EFFA14}"/>
              </a:ext>
            </a:extLst>
          </p:cNvPr>
          <p:cNvSpPr/>
          <p:nvPr userDrawn="1"/>
        </p:nvSpPr>
        <p:spPr>
          <a:xfrm>
            <a:off x="6351812" y="2607205"/>
            <a:ext cx="73631" cy="218100"/>
          </a:xfrm>
          <a:prstGeom prst="rect">
            <a:avLst/>
          </a:prstGeom>
          <a:solidFill>
            <a:srgbClr val="168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27" name="Tartalom helye 2">
            <a:extLst>
              <a:ext uri="{FF2B5EF4-FFF2-40B4-BE49-F238E27FC236}">
                <a16:creationId xmlns:a16="http://schemas.microsoft.com/office/drawing/2014/main" id="{36981C1F-2A1B-402F-AF7A-8937C71A307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470060" y="2992149"/>
            <a:ext cx="4179660" cy="1096550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0" i="0" u="none" strike="noStrike" kern="1200" baseline="30000" dirty="0" smtClean="0">
                <a:solidFill>
                  <a:schemeClr val="tx1"/>
                </a:solidFill>
                <a:latin typeface="Harriet Text" panose="02000000000000000000" pitchFamily="50" charset="-18"/>
                <a:ea typeface="+mn-ea"/>
                <a:cs typeface="Times New Roman" panose="02020603050405020304" pitchFamily="18" charset="0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8" name="Tartalom helye 2">
            <a:extLst>
              <a:ext uri="{FF2B5EF4-FFF2-40B4-BE49-F238E27FC236}">
                <a16:creationId xmlns:a16="http://schemas.microsoft.com/office/drawing/2014/main" id="{5DA984EF-2380-4EC1-99E2-813239104CA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70061" y="4125431"/>
            <a:ext cx="4179660" cy="414752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1" i="0" u="none" strike="noStrike" kern="1200" baseline="30000" dirty="0">
                <a:solidFill>
                  <a:schemeClr val="tx1"/>
                </a:solidFill>
                <a:latin typeface="ITC Avant Garde Pro Md" panose="020B0602020202020204" pitchFamily="34" charset="-18"/>
                <a:ea typeface="+mn-ea"/>
                <a:cs typeface="+mn-cs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D40261BC-3F9D-4D0C-89CD-634C67C02AB9}"/>
              </a:ext>
            </a:extLst>
          </p:cNvPr>
          <p:cNvSpPr/>
          <p:nvPr userDrawn="1"/>
        </p:nvSpPr>
        <p:spPr>
          <a:xfrm>
            <a:off x="6351812" y="4208858"/>
            <a:ext cx="73631" cy="218100"/>
          </a:xfrm>
          <a:prstGeom prst="rect">
            <a:avLst/>
          </a:prstGeom>
          <a:solidFill>
            <a:srgbClr val="168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46ADF766-E047-4561-BB0B-E0641E8B6CF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470060" y="4593802"/>
            <a:ext cx="4179660" cy="1366127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0" i="0" u="none" strike="noStrike" kern="1200" baseline="30000" dirty="0" smtClean="0">
                <a:solidFill>
                  <a:schemeClr val="tx1"/>
                </a:solidFill>
                <a:latin typeface="Harriet Text" panose="02000000000000000000" pitchFamily="50" charset="-18"/>
                <a:ea typeface="+mn-ea"/>
                <a:cs typeface="Times New Roman" panose="02020603050405020304" pitchFamily="18" charset="0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pic>
        <p:nvPicPr>
          <p:cNvPr id="4" name="Ábra 3">
            <a:extLst>
              <a:ext uri="{FF2B5EF4-FFF2-40B4-BE49-F238E27FC236}">
                <a16:creationId xmlns:a16="http://schemas.microsoft.com/office/drawing/2014/main" id="{17DFE3FA-EC66-4084-B3F2-A726AE830D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94584" y="6101254"/>
            <a:ext cx="1162673" cy="345742"/>
          </a:xfrm>
          <a:prstGeom prst="rect">
            <a:avLst/>
          </a:prstGeom>
        </p:spPr>
      </p:pic>
      <p:pic>
        <p:nvPicPr>
          <p:cNvPr id="31" name="Ábra 30">
            <a:extLst>
              <a:ext uri="{FF2B5EF4-FFF2-40B4-BE49-F238E27FC236}">
                <a16:creationId xmlns:a16="http://schemas.microsoft.com/office/drawing/2014/main" id="{B0DC9453-6216-47C0-9D9F-49B907EBFF1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654" y="6101254"/>
            <a:ext cx="1240382" cy="3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8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8DA9DE-0BFF-4ABE-9A1A-01BFE2168A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2280" y="1825625"/>
            <a:ext cx="4757519" cy="40387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Aft>
                <a:spcPts val="1200"/>
              </a:spcAft>
              <a:buNone/>
              <a:defRPr sz="20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7A3C9E1-F3A3-4FFC-997D-8E803A802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3879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Aft>
                <a:spcPts val="1200"/>
              </a:spcAft>
              <a:defRPr lang="hu-HU" sz="2000" b="1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B68EDFBC-D47C-4099-BC66-B287F00C3E01}"/>
              </a:ext>
            </a:extLst>
          </p:cNvPr>
          <p:cNvSpPr/>
          <p:nvPr userDrawn="1"/>
        </p:nvSpPr>
        <p:spPr>
          <a:xfrm>
            <a:off x="1410278" y="1233713"/>
            <a:ext cx="5026808" cy="95654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F5CC4F52-6812-4419-894F-10C31A9C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7222738" cy="66081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pic>
        <p:nvPicPr>
          <p:cNvPr id="13" name="Ábra 12">
            <a:extLst>
              <a:ext uri="{FF2B5EF4-FFF2-40B4-BE49-F238E27FC236}">
                <a16:creationId xmlns:a16="http://schemas.microsoft.com/office/drawing/2014/main" id="{A9733FAB-F9AA-4767-B0D4-809895F6E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4584" y="6101254"/>
            <a:ext cx="1162673" cy="345742"/>
          </a:xfrm>
          <a:prstGeom prst="rect">
            <a:avLst/>
          </a:prstGeom>
        </p:spPr>
      </p:pic>
      <p:pic>
        <p:nvPicPr>
          <p:cNvPr id="14" name="Ábra 13">
            <a:extLst>
              <a:ext uri="{FF2B5EF4-FFF2-40B4-BE49-F238E27FC236}">
                <a16:creationId xmlns:a16="http://schemas.microsoft.com/office/drawing/2014/main" id="{8A3CAFEB-C83D-4A36-A447-50C5F011E8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3654" y="6101254"/>
            <a:ext cx="1240382" cy="3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51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Ábra 6">
            <a:extLst>
              <a:ext uri="{FF2B5EF4-FFF2-40B4-BE49-F238E27FC236}">
                <a16:creationId xmlns:a16="http://schemas.microsoft.com/office/drawing/2014/main" id="{894615A1-2B8C-40EE-96C4-AA3DE49FDE4C}"/>
              </a:ext>
            </a:extLst>
          </p:cNvPr>
          <p:cNvSpPr/>
          <p:nvPr userDrawn="1"/>
        </p:nvSpPr>
        <p:spPr>
          <a:xfrm>
            <a:off x="5954077" y="2310320"/>
            <a:ext cx="317277" cy="249269"/>
          </a:xfrm>
          <a:custGeom>
            <a:avLst/>
            <a:gdLst>
              <a:gd name="connsiteX0" fmla="*/ 316746 w 317277"/>
              <a:gd name="connsiteY0" fmla="*/ 248404 h 249269"/>
              <a:gd name="connsiteX1" fmla="*/ 316746 w 317277"/>
              <a:gd name="connsiteY1" fmla="*/ 119721 h 249269"/>
              <a:gd name="connsiteX2" fmla="*/ 257215 w 317277"/>
              <a:gd name="connsiteY2" fmla="*/ 119721 h 249269"/>
              <a:gd name="connsiteX3" fmla="*/ 257215 w 317277"/>
              <a:gd name="connsiteY3" fmla="*/ 93337 h 249269"/>
              <a:gd name="connsiteX4" fmla="*/ 295315 w 317277"/>
              <a:gd name="connsiteY4" fmla="*/ 66191 h 249269"/>
              <a:gd name="connsiteX5" fmla="*/ 316460 w 317277"/>
              <a:gd name="connsiteY5" fmla="*/ 66191 h 249269"/>
              <a:gd name="connsiteX6" fmla="*/ 316460 w 317277"/>
              <a:gd name="connsiteY6" fmla="*/ -484 h 249269"/>
              <a:gd name="connsiteX7" fmla="*/ 260739 w 317277"/>
              <a:gd name="connsiteY7" fmla="*/ -484 h 249269"/>
              <a:gd name="connsiteX8" fmla="*/ 185397 w 317277"/>
              <a:gd name="connsiteY8" fmla="*/ 86860 h 249269"/>
              <a:gd name="connsiteX9" fmla="*/ 185397 w 317277"/>
              <a:gd name="connsiteY9" fmla="*/ 248785 h 249269"/>
              <a:gd name="connsiteX10" fmla="*/ 130723 w 317277"/>
              <a:gd name="connsiteY10" fmla="*/ 248404 h 249269"/>
              <a:gd name="connsiteX11" fmla="*/ 130723 w 317277"/>
              <a:gd name="connsiteY11" fmla="*/ 119721 h 249269"/>
              <a:gd name="connsiteX12" fmla="*/ 71287 w 317277"/>
              <a:gd name="connsiteY12" fmla="*/ 119721 h 249269"/>
              <a:gd name="connsiteX13" fmla="*/ 71287 w 317277"/>
              <a:gd name="connsiteY13" fmla="*/ 93337 h 249269"/>
              <a:gd name="connsiteX14" fmla="*/ 109387 w 317277"/>
              <a:gd name="connsiteY14" fmla="*/ 66191 h 249269"/>
              <a:gd name="connsiteX15" fmla="*/ 130437 w 317277"/>
              <a:gd name="connsiteY15" fmla="*/ 66191 h 249269"/>
              <a:gd name="connsiteX16" fmla="*/ 130437 w 317277"/>
              <a:gd name="connsiteY16" fmla="*/ -484 h 249269"/>
              <a:gd name="connsiteX17" fmla="*/ 74716 w 317277"/>
              <a:gd name="connsiteY17" fmla="*/ -484 h 249269"/>
              <a:gd name="connsiteX18" fmla="*/ -531 w 317277"/>
              <a:gd name="connsiteY18" fmla="*/ 86860 h 249269"/>
              <a:gd name="connsiteX19" fmla="*/ -531 w 317277"/>
              <a:gd name="connsiteY19" fmla="*/ 248785 h 2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7277" h="249269">
                <a:moveTo>
                  <a:pt x="316746" y="248404"/>
                </a:moveTo>
                <a:lnTo>
                  <a:pt x="316746" y="119721"/>
                </a:lnTo>
                <a:lnTo>
                  <a:pt x="257215" y="119721"/>
                </a:lnTo>
                <a:lnTo>
                  <a:pt x="257215" y="93337"/>
                </a:lnTo>
                <a:cubicBezTo>
                  <a:pt x="257215" y="76001"/>
                  <a:pt x="273026" y="66191"/>
                  <a:pt x="295315" y="66191"/>
                </a:cubicBezTo>
                <a:lnTo>
                  <a:pt x="316460" y="66191"/>
                </a:lnTo>
                <a:lnTo>
                  <a:pt x="316460" y="-484"/>
                </a:lnTo>
                <a:lnTo>
                  <a:pt x="260739" y="-484"/>
                </a:lnTo>
                <a:cubicBezTo>
                  <a:pt x="217781" y="-484"/>
                  <a:pt x="185397" y="38663"/>
                  <a:pt x="185397" y="86860"/>
                </a:cubicBezTo>
                <a:lnTo>
                  <a:pt x="185397" y="248785"/>
                </a:lnTo>
                <a:close/>
                <a:moveTo>
                  <a:pt x="130723" y="248404"/>
                </a:moveTo>
                <a:lnTo>
                  <a:pt x="130723" y="119721"/>
                </a:lnTo>
                <a:lnTo>
                  <a:pt x="71287" y="119721"/>
                </a:lnTo>
                <a:lnTo>
                  <a:pt x="71287" y="93337"/>
                </a:lnTo>
                <a:cubicBezTo>
                  <a:pt x="71287" y="76001"/>
                  <a:pt x="87099" y="66191"/>
                  <a:pt x="109387" y="66191"/>
                </a:cubicBezTo>
                <a:lnTo>
                  <a:pt x="130437" y="66191"/>
                </a:lnTo>
                <a:lnTo>
                  <a:pt x="130437" y="-484"/>
                </a:lnTo>
                <a:lnTo>
                  <a:pt x="74716" y="-484"/>
                </a:lnTo>
                <a:cubicBezTo>
                  <a:pt x="31854" y="-484"/>
                  <a:pt x="-531" y="38663"/>
                  <a:pt x="-531" y="86860"/>
                </a:cubicBezTo>
                <a:lnTo>
                  <a:pt x="-531" y="248785"/>
                </a:lnTo>
                <a:close/>
              </a:path>
            </a:pathLst>
          </a:custGeom>
          <a:solidFill>
            <a:srgbClr val="2A275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20" name="Ábra 9">
            <a:extLst>
              <a:ext uri="{FF2B5EF4-FFF2-40B4-BE49-F238E27FC236}">
                <a16:creationId xmlns:a16="http://schemas.microsoft.com/office/drawing/2014/main" id="{47C4BAF9-C370-45A4-A49F-78301CE4E0A7}"/>
              </a:ext>
            </a:extLst>
          </p:cNvPr>
          <p:cNvSpPr/>
          <p:nvPr userDrawn="1"/>
        </p:nvSpPr>
        <p:spPr>
          <a:xfrm>
            <a:off x="8252883" y="2857400"/>
            <a:ext cx="317467" cy="249269"/>
          </a:xfrm>
          <a:custGeom>
            <a:avLst/>
            <a:gdLst>
              <a:gd name="connsiteX0" fmla="*/ 316875 w 317467"/>
              <a:gd name="connsiteY0" fmla="*/ 248333 h 249269"/>
              <a:gd name="connsiteX1" fmla="*/ 316875 w 317467"/>
              <a:gd name="connsiteY1" fmla="*/ 119555 h 249269"/>
              <a:gd name="connsiteX2" fmla="*/ 257344 w 317467"/>
              <a:gd name="connsiteY2" fmla="*/ 119555 h 249269"/>
              <a:gd name="connsiteX3" fmla="*/ 257344 w 317467"/>
              <a:gd name="connsiteY3" fmla="*/ 93266 h 249269"/>
              <a:gd name="connsiteX4" fmla="*/ 295444 w 317467"/>
              <a:gd name="connsiteY4" fmla="*/ 66120 h 249269"/>
              <a:gd name="connsiteX5" fmla="*/ 316590 w 317467"/>
              <a:gd name="connsiteY5" fmla="*/ 66120 h 249269"/>
              <a:gd name="connsiteX6" fmla="*/ 316590 w 317467"/>
              <a:gd name="connsiteY6" fmla="*/ -555 h 249269"/>
              <a:gd name="connsiteX7" fmla="*/ 260868 w 317467"/>
              <a:gd name="connsiteY7" fmla="*/ -555 h 249269"/>
              <a:gd name="connsiteX8" fmla="*/ 185526 w 317467"/>
              <a:gd name="connsiteY8" fmla="*/ 86789 h 249269"/>
              <a:gd name="connsiteX9" fmla="*/ 185526 w 317467"/>
              <a:gd name="connsiteY9" fmla="*/ 248714 h 249269"/>
              <a:gd name="connsiteX10" fmla="*/ 130852 w 317467"/>
              <a:gd name="connsiteY10" fmla="*/ 248333 h 249269"/>
              <a:gd name="connsiteX11" fmla="*/ 130852 w 317467"/>
              <a:gd name="connsiteY11" fmla="*/ 119555 h 249269"/>
              <a:gd name="connsiteX12" fmla="*/ 71226 w 317467"/>
              <a:gd name="connsiteY12" fmla="*/ 119555 h 249269"/>
              <a:gd name="connsiteX13" fmla="*/ 71226 w 317467"/>
              <a:gd name="connsiteY13" fmla="*/ 93266 h 249269"/>
              <a:gd name="connsiteX14" fmla="*/ 109326 w 317467"/>
              <a:gd name="connsiteY14" fmla="*/ 66120 h 249269"/>
              <a:gd name="connsiteX15" fmla="*/ 130376 w 317467"/>
              <a:gd name="connsiteY15" fmla="*/ 66120 h 249269"/>
              <a:gd name="connsiteX16" fmla="*/ 130376 w 317467"/>
              <a:gd name="connsiteY16" fmla="*/ -555 h 249269"/>
              <a:gd name="connsiteX17" fmla="*/ 74655 w 317467"/>
              <a:gd name="connsiteY17" fmla="*/ -555 h 249269"/>
              <a:gd name="connsiteX18" fmla="*/ -593 w 317467"/>
              <a:gd name="connsiteY18" fmla="*/ 86789 h 249269"/>
              <a:gd name="connsiteX19" fmla="*/ -593 w 317467"/>
              <a:gd name="connsiteY19" fmla="*/ 248714 h 2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7467" h="249269">
                <a:moveTo>
                  <a:pt x="316875" y="248333"/>
                </a:moveTo>
                <a:lnTo>
                  <a:pt x="316875" y="119555"/>
                </a:lnTo>
                <a:lnTo>
                  <a:pt x="257344" y="119555"/>
                </a:lnTo>
                <a:lnTo>
                  <a:pt x="257344" y="93266"/>
                </a:lnTo>
                <a:cubicBezTo>
                  <a:pt x="257344" y="75931"/>
                  <a:pt x="273156" y="66120"/>
                  <a:pt x="295444" y="66120"/>
                </a:cubicBezTo>
                <a:lnTo>
                  <a:pt x="316590" y="66120"/>
                </a:lnTo>
                <a:lnTo>
                  <a:pt x="316590" y="-555"/>
                </a:lnTo>
                <a:lnTo>
                  <a:pt x="260868" y="-555"/>
                </a:lnTo>
                <a:cubicBezTo>
                  <a:pt x="217911" y="-555"/>
                  <a:pt x="185526" y="38592"/>
                  <a:pt x="185526" y="86789"/>
                </a:cubicBezTo>
                <a:lnTo>
                  <a:pt x="185526" y="248714"/>
                </a:lnTo>
                <a:close/>
                <a:moveTo>
                  <a:pt x="130852" y="248333"/>
                </a:moveTo>
                <a:lnTo>
                  <a:pt x="130852" y="119555"/>
                </a:lnTo>
                <a:lnTo>
                  <a:pt x="71226" y="119555"/>
                </a:lnTo>
                <a:lnTo>
                  <a:pt x="71226" y="93266"/>
                </a:lnTo>
                <a:cubicBezTo>
                  <a:pt x="71226" y="75931"/>
                  <a:pt x="87037" y="66120"/>
                  <a:pt x="109326" y="66120"/>
                </a:cubicBezTo>
                <a:lnTo>
                  <a:pt x="130376" y="66120"/>
                </a:lnTo>
                <a:lnTo>
                  <a:pt x="130376" y="-555"/>
                </a:lnTo>
                <a:lnTo>
                  <a:pt x="74655" y="-555"/>
                </a:lnTo>
                <a:cubicBezTo>
                  <a:pt x="31792" y="-555"/>
                  <a:pt x="-593" y="38592"/>
                  <a:pt x="-593" y="86789"/>
                </a:cubicBezTo>
                <a:lnTo>
                  <a:pt x="-593" y="248714"/>
                </a:lnTo>
                <a:close/>
              </a:path>
            </a:pathLst>
          </a:custGeom>
          <a:solidFill>
            <a:srgbClr val="2A275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17" name="Ábra 6">
            <a:extLst>
              <a:ext uri="{FF2B5EF4-FFF2-40B4-BE49-F238E27FC236}">
                <a16:creationId xmlns:a16="http://schemas.microsoft.com/office/drawing/2014/main" id="{59497DB6-0BF9-4B13-8A19-856DF6A677AF}"/>
              </a:ext>
            </a:extLst>
          </p:cNvPr>
          <p:cNvSpPr/>
          <p:nvPr userDrawn="1"/>
        </p:nvSpPr>
        <p:spPr>
          <a:xfrm>
            <a:off x="5970406" y="4021036"/>
            <a:ext cx="317277" cy="249269"/>
          </a:xfrm>
          <a:custGeom>
            <a:avLst/>
            <a:gdLst>
              <a:gd name="connsiteX0" fmla="*/ 316746 w 317277"/>
              <a:gd name="connsiteY0" fmla="*/ 248404 h 249269"/>
              <a:gd name="connsiteX1" fmla="*/ 316746 w 317277"/>
              <a:gd name="connsiteY1" fmla="*/ 119721 h 249269"/>
              <a:gd name="connsiteX2" fmla="*/ 257215 w 317277"/>
              <a:gd name="connsiteY2" fmla="*/ 119721 h 249269"/>
              <a:gd name="connsiteX3" fmla="*/ 257215 w 317277"/>
              <a:gd name="connsiteY3" fmla="*/ 93337 h 249269"/>
              <a:gd name="connsiteX4" fmla="*/ 295315 w 317277"/>
              <a:gd name="connsiteY4" fmla="*/ 66191 h 249269"/>
              <a:gd name="connsiteX5" fmla="*/ 316460 w 317277"/>
              <a:gd name="connsiteY5" fmla="*/ 66191 h 249269"/>
              <a:gd name="connsiteX6" fmla="*/ 316460 w 317277"/>
              <a:gd name="connsiteY6" fmla="*/ -484 h 249269"/>
              <a:gd name="connsiteX7" fmla="*/ 260739 w 317277"/>
              <a:gd name="connsiteY7" fmla="*/ -484 h 249269"/>
              <a:gd name="connsiteX8" fmla="*/ 185397 w 317277"/>
              <a:gd name="connsiteY8" fmla="*/ 86860 h 249269"/>
              <a:gd name="connsiteX9" fmla="*/ 185397 w 317277"/>
              <a:gd name="connsiteY9" fmla="*/ 248785 h 249269"/>
              <a:gd name="connsiteX10" fmla="*/ 130723 w 317277"/>
              <a:gd name="connsiteY10" fmla="*/ 248404 h 249269"/>
              <a:gd name="connsiteX11" fmla="*/ 130723 w 317277"/>
              <a:gd name="connsiteY11" fmla="*/ 119721 h 249269"/>
              <a:gd name="connsiteX12" fmla="*/ 71287 w 317277"/>
              <a:gd name="connsiteY12" fmla="*/ 119721 h 249269"/>
              <a:gd name="connsiteX13" fmla="*/ 71287 w 317277"/>
              <a:gd name="connsiteY13" fmla="*/ 93337 h 249269"/>
              <a:gd name="connsiteX14" fmla="*/ 109387 w 317277"/>
              <a:gd name="connsiteY14" fmla="*/ 66191 h 249269"/>
              <a:gd name="connsiteX15" fmla="*/ 130437 w 317277"/>
              <a:gd name="connsiteY15" fmla="*/ 66191 h 249269"/>
              <a:gd name="connsiteX16" fmla="*/ 130437 w 317277"/>
              <a:gd name="connsiteY16" fmla="*/ -484 h 249269"/>
              <a:gd name="connsiteX17" fmla="*/ 74716 w 317277"/>
              <a:gd name="connsiteY17" fmla="*/ -484 h 249269"/>
              <a:gd name="connsiteX18" fmla="*/ -531 w 317277"/>
              <a:gd name="connsiteY18" fmla="*/ 86860 h 249269"/>
              <a:gd name="connsiteX19" fmla="*/ -531 w 317277"/>
              <a:gd name="connsiteY19" fmla="*/ 248785 h 2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7277" h="249269">
                <a:moveTo>
                  <a:pt x="316746" y="248404"/>
                </a:moveTo>
                <a:lnTo>
                  <a:pt x="316746" y="119721"/>
                </a:lnTo>
                <a:lnTo>
                  <a:pt x="257215" y="119721"/>
                </a:lnTo>
                <a:lnTo>
                  <a:pt x="257215" y="93337"/>
                </a:lnTo>
                <a:cubicBezTo>
                  <a:pt x="257215" y="76001"/>
                  <a:pt x="273026" y="66191"/>
                  <a:pt x="295315" y="66191"/>
                </a:cubicBezTo>
                <a:lnTo>
                  <a:pt x="316460" y="66191"/>
                </a:lnTo>
                <a:lnTo>
                  <a:pt x="316460" y="-484"/>
                </a:lnTo>
                <a:lnTo>
                  <a:pt x="260739" y="-484"/>
                </a:lnTo>
                <a:cubicBezTo>
                  <a:pt x="217781" y="-484"/>
                  <a:pt x="185397" y="38663"/>
                  <a:pt x="185397" y="86860"/>
                </a:cubicBezTo>
                <a:lnTo>
                  <a:pt x="185397" y="248785"/>
                </a:lnTo>
                <a:close/>
                <a:moveTo>
                  <a:pt x="130723" y="248404"/>
                </a:moveTo>
                <a:lnTo>
                  <a:pt x="130723" y="119721"/>
                </a:lnTo>
                <a:lnTo>
                  <a:pt x="71287" y="119721"/>
                </a:lnTo>
                <a:lnTo>
                  <a:pt x="71287" y="93337"/>
                </a:lnTo>
                <a:cubicBezTo>
                  <a:pt x="71287" y="76001"/>
                  <a:pt x="87099" y="66191"/>
                  <a:pt x="109387" y="66191"/>
                </a:cubicBezTo>
                <a:lnTo>
                  <a:pt x="130437" y="66191"/>
                </a:lnTo>
                <a:lnTo>
                  <a:pt x="130437" y="-484"/>
                </a:lnTo>
                <a:lnTo>
                  <a:pt x="74716" y="-484"/>
                </a:lnTo>
                <a:cubicBezTo>
                  <a:pt x="31854" y="-484"/>
                  <a:pt x="-531" y="38663"/>
                  <a:pt x="-531" y="86860"/>
                </a:cubicBezTo>
                <a:lnTo>
                  <a:pt x="-531" y="248785"/>
                </a:lnTo>
                <a:close/>
              </a:path>
            </a:pathLst>
          </a:custGeom>
          <a:solidFill>
            <a:srgbClr val="2A275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18" name="Ábra 9">
            <a:extLst>
              <a:ext uri="{FF2B5EF4-FFF2-40B4-BE49-F238E27FC236}">
                <a16:creationId xmlns:a16="http://schemas.microsoft.com/office/drawing/2014/main" id="{D2CC63F3-DE66-44D5-8F77-7BE442A00951}"/>
              </a:ext>
            </a:extLst>
          </p:cNvPr>
          <p:cNvSpPr/>
          <p:nvPr userDrawn="1"/>
        </p:nvSpPr>
        <p:spPr>
          <a:xfrm>
            <a:off x="8269212" y="4568116"/>
            <a:ext cx="317467" cy="249269"/>
          </a:xfrm>
          <a:custGeom>
            <a:avLst/>
            <a:gdLst>
              <a:gd name="connsiteX0" fmla="*/ 316875 w 317467"/>
              <a:gd name="connsiteY0" fmla="*/ 248333 h 249269"/>
              <a:gd name="connsiteX1" fmla="*/ 316875 w 317467"/>
              <a:gd name="connsiteY1" fmla="*/ 119555 h 249269"/>
              <a:gd name="connsiteX2" fmla="*/ 257344 w 317467"/>
              <a:gd name="connsiteY2" fmla="*/ 119555 h 249269"/>
              <a:gd name="connsiteX3" fmla="*/ 257344 w 317467"/>
              <a:gd name="connsiteY3" fmla="*/ 93266 h 249269"/>
              <a:gd name="connsiteX4" fmla="*/ 295444 w 317467"/>
              <a:gd name="connsiteY4" fmla="*/ 66120 h 249269"/>
              <a:gd name="connsiteX5" fmla="*/ 316590 w 317467"/>
              <a:gd name="connsiteY5" fmla="*/ 66120 h 249269"/>
              <a:gd name="connsiteX6" fmla="*/ 316590 w 317467"/>
              <a:gd name="connsiteY6" fmla="*/ -555 h 249269"/>
              <a:gd name="connsiteX7" fmla="*/ 260868 w 317467"/>
              <a:gd name="connsiteY7" fmla="*/ -555 h 249269"/>
              <a:gd name="connsiteX8" fmla="*/ 185526 w 317467"/>
              <a:gd name="connsiteY8" fmla="*/ 86789 h 249269"/>
              <a:gd name="connsiteX9" fmla="*/ 185526 w 317467"/>
              <a:gd name="connsiteY9" fmla="*/ 248714 h 249269"/>
              <a:gd name="connsiteX10" fmla="*/ 130852 w 317467"/>
              <a:gd name="connsiteY10" fmla="*/ 248333 h 249269"/>
              <a:gd name="connsiteX11" fmla="*/ 130852 w 317467"/>
              <a:gd name="connsiteY11" fmla="*/ 119555 h 249269"/>
              <a:gd name="connsiteX12" fmla="*/ 71226 w 317467"/>
              <a:gd name="connsiteY12" fmla="*/ 119555 h 249269"/>
              <a:gd name="connsiteX13" fmla="*/ 71226 w 317467"/>
              <a:gd name="connsiteY13" fmla="*/ 93266 h 249269"/>
              <a:gd name="connsiteX14" fmla="*/ 109326 w 317467"/>
              <a:gd name="connsiteY14" fmla="*/ 66120 h 249269"/>
              <a:gd name="connsiteX15" fmla="*/ 130376 w 317467"/>
              <a:gd name="connsiteY15" fmla="*/ 66120 h 249269"/>
              <a:gd name="connsiteX16" fmla="*/ 130376 w 317467"/>
              <a:gd name="connsiteY16" fmla="*/ -555 h 249269"/>
              <a:gd name="connsiteX17" fmla="*/ 74655 w 317467"/>
              <a:gd name="connsiteY17" fmla="*/ -555 h 249269"/>
              <a:gd name="connsiteX18" fmla="*/ -593 w 317467"/>
              <a:gd name="connsiteY18" fmla="*/ 86789 h 249269"/>
              <a:gd name="connsiteX19" fmla="*/ -593 w 317467"/>
              <a:gd name="connsiteY19" fmla="*/ 248714 h 2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7467" h="249269">
                <a:moveTo>
                  <a:pt x="316875" y="248333"/>
                </a:moveTo>
                <a:lnTo>
                  <a:pt x="316875" y="119555"/>
                </a:lnTo>
                <a:lnTo>
                  <a:pt x="257344" y="119555"/>
                </a:lnTo>
                <a:lnTo>
                  <a:pt x="257344" y="93266"/>
                </a:lnTo>
                <a:cubicBezTo>
                  <a:pt x="257344" y="75931"/>
                  <a:pt x="273156" y="66120"/>
                  <a:pt x="295444" y="66120"/>
                </a:cubicBezTo>
                <a:lnTo>
                  <a:pt x="316590" y="66120"/>
                </a:lnTo>
                <a:lnTo>
                  <a:pt x="316590" y="-555"/>
                </a:lnTo>
                <a:lnTo>
                  <a:pt x="260868" y="-555"/>
                </a:lnTo>
                <a:cubicBezTo>
                  <a:pt x="217911" y="-555"/>
                  <a:pt x="185526" y="38592"/>
                  <a:pt x="185526" y="86789"/>
                </a:cubicBezTo>
                <a:lnTo>
                  <a:pt x="185526" y="248714"/>
                </a:lnTo>
                <a:close/>
                <a:moveTo>
                  <a:pt x="130852" y="248333"/>
                </a:moveTo>
                <a:lnTo>
                  <a:pt x="130852" y="119555"/>
                </a:lnTo>
                <a:lnTo>
                  <a:pt x="71226" y="119555"/>
                </a:lnTo>
                <a:lnTo>
                  <a:pt x="71226" y="93266"/>
                </a:lnTo>
                <a:cubicBezTo>
                  <a:pt x="71226" y="75931"/>
                  <a:pt x="87037" y="66120"/>
                  <a:pt x="109326" y="66120"/>
                </a:cubicBezTo>
                <a:lnTo>
                  <a:pt x="130376" y="66120"/>
                </a:lnTo>
                <a:lnTo>
                  <a:pt x="130376" y="-555"/>
                </a:lnTo>
                <a:lnTo>
                  <a:pt x="74655" y="-555"/>
                </a:lnTo>
                <a:cubicBezTo>
                  <a:pt x="31792" y="-555"/>
                  <a:pt x="-593" y="38592"/>
                  <a:pt x="-593" y="86789"/>
                </a:cubicBezTo>
                <a:lnTo>
                  <a:pt x="-593" y="248714"/>
                </a:lnTo>
                <a:close/>
              </a:path>
            </a:pathLst>
          </a:custGeom>
          <a:solidFill>
            <a:srgbClr val="2A275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8DA9DE-0BFF-4ABE-9A1A-01BFE2168A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8969" y="2443843"/>
            <a:ext cx="3282089" cy="9198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200"/>
              </a:spcAft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3pPr>
            <a:lvl4pPr marL="13716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4pPr>
            <a:lvl5pPr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B68EDFBC-D47C-4099-BC66-B287F00C3E01}"/>
              </a:ext>
            </a:extLst>
          </p:cNvPr>
          <p:cNvSpPr/>
          <p:nvPr userDrawn="1"/>
        </p:nvSpPr>
        <p:spPr>
          <a:xfrm>
            <a:off x="1410278" y="1233713"/>
            <a:ext cx="5026808" cy="95654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F5CC4F52-6812-4419-894F-10C31A9C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7222738" cy="66081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pic>
        <p:nvPicPr>
          <p:cNvPr id="12" name="Ábra 11">
            <a:extLst>
              <a:ext uri="{FF2B5EF4-FFF2-40B4-BE49-F238E27FC236}">
                <a16:creationId xmlns:a16="http://schemas.microsoft.com/office/drawing/2014/main" id="{844CDA66-3379-4A17-A3D2-44E63B7C6A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233" r="7635"/>
          <a:stretch/>
        </p:blipFill>
        <p:spPr>
          <a:xfrm rot="5400000">
            <a:off x="4186629" y="3714883"/>
            <a:ext cx="2880000" cy="38100"/>
          </a:xfrm>
          <a:prstGeom prst="rect">
            <a:avLst/>
          </a:prstGeom>
        </p:spPr>
      </p:pic>
      <p:sp>
        <p:nvSpPr>
          <p:cNvPr id="14" name="Tartalom helye 2">
            <a:extLst>
              <a:ext uri="{FF2B5EF4-FFF2-40B4-BE49-F238E27FC236}">
                <a16:creationId xmlns:a16="http://schemas.microsoft.com/office/drawing/2014/main" id="{E084627D-D6D1-44B3-9975-0645A063813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798968" y="4152900"/>
            <a:ext cx="3282089" cy="9198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200"/>
              </a:spcAft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3pPr>
            <a:lvl4pPr marL="13716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4pPr>
            <a:lvl5pPr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15" name="Tartalom helye 2">
            <a:extLst>
              <a:ext uri="{FF2B5EF4-FFF2-40B4-BE49-F238E27FC236}">
                <a16:creationId xmlns:a16="http://schemas.microsoft.com/office/drawing/2014/main" id="{AF5E34AD-5E5E-4DCC-97E8-AD25ACB9614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1" y="2443843"/>
            <a:ext cx="3282089" cy="9198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200"/>
              </a:spcAft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3pPr>
            <a:lvl4pPr marL="13716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4pPr>
            <a:lvl5pPr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16" name="Tartalom helye 2">
            <a:extLst>
              <a:ext uri="{FF2B5EF4-FFF2-40B4-BE49-F238E27FC236}">
                <a16:creationId xmlns:a16="http://schemas.microsoft.com/office/drawing/2014/main" id="{9CD485FF-6616-4544-8302-D9D2CFB9D125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096000" y="4152900"/>
            <a:ext cx="3282089" cy="9198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200"/>
              </a:spcAft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3pPr>
            <a:lvl4pPr marL="13716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4pPr>
            <a:lvl5pPr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21" name="Ábra 6">
            <a:extLst>
              <a:ext uri="{FF2B5EF4-FFF2-40B4-BE49-F238E27FC236}">
                <a16:creationId xmlns:a16="http://schemas.microsoft.com/office/drawing/2014/main" id="{D5F030EF-49AD-4C72-B896-8FF6E06783CA}"/>
              </a:ext>
            </a:extLst>
          </p:cNvPr>
          <p:cNvSpPr/>
          <p:nvPr userDrawn="1"/>
        </p:nvSpPr>
        <p:spPr>
          <a:xfrm>
            <a:off x="1640329" y="2319208"/>
            <a:ext cx="317277" cy="249269"/>
          </a:xfrm>
          <a:custGeom>
            <a:avLst/>
            <a:gdLst>
              <a:gd name="connsiteX0" fmla="*/ 316746 w 317277"/>
              <a:gd name="connsiteY0" fmla="*/ 248404 h 249269"/>
              <a:gd name="connsiteX1" fmla="*/ 316746 w 317277"/>
              <a:gd name="connsiteY1" fmla="*/ 119721 h 249269"/>
              <a:gd name="connsiteX2" fmla="*/ 257215 w 317277"/>
              <a:gd name="connsiteY2" fmla="*/ 119721 h 249269"/>
              <a:gd name="connsiteX3" fmla="*/ 257215 w 317277"/>
              <a:gd name="connsiteY3" fmla="*/ 93337 h 249269"/>
              <a:gd name="connsiteX4" fmla="*/ 295315 w 317277"/>
              <a:gd name="connsiteY4" fmla="*/ 66191 h 249269"/>
              <a:gd name="connsiteX5" fmla="*/ 316460 w 317277"/>
              <a:gd name="connsiteY5" fmla="*/ 66191 h 249269"/>
              <a:gd name="connsiteX6" fmla="*/ 316460 w 317277"/>
              <a:gd name="connsiteY6" fmla="*/ -484 h 249269"/>
              <a:gd name="connsiteX7" fmla="*/ 260739 w 317277"/>
              <a:gd name="connsiteY7" fmla="*/ -484 h 249269"/>
              <a:gd name="connsiteX8" fmla="*/ 185397 w 317277"/>
              <a:gd name="connsiteY8" fmla="*/ 86860 h 249269"/>
              <a:gd name="connsiteX9" fmla="*/ 185397 w 317277"/>
              <a:gd name="connsiteY9" fmla="*/ 248785 h 249269"/>
              <a:gd name="connsiteX10" fmla="*/ 130723 w 317277"/>
              <a:gd name="connsiteY10" fmla="*/ 248404 h 249269"/>
              <a:gd name="connsiteX11" fmla="*/ 130723 w 317277"/>
              <a:gd name="connsiteY11" fmla="*/ 119721 h 249269"/>
              <a:gd name="connsiteX12" fmla="*/ 71287 w 317277"/>
              <a:gd name="connsiteY12" fmla="*/ 119721 h 249269"/>
              <a:gd name="connsiteX13" fmla="*/ 71287 w 317277"/>
              <a:gd name="connsiteY13" fmla="*/ 93337 h 249269"/>
              <a:gd name="connsiteX14" fmla="*/ 109387 w 317277"/>
              <a:gd name="connsiteY14" fmla="*/ 66191 h 249269"/>
              <a:gd name="connsiteX15" fmla="*/ 130437 w 317277"/>
              <a:gd name="connsiteY15" fmla="*/ 66191 h 249269"/>
              <a:gd name="connsiteX16" fmla="*/ 130437 w 317277"/>
              <a:gd name="connsiteY16" fmla="*/ -484 h 249269"/>
              <a:gd name="connsiteX17" fmla="*/ 74716 w 317277"/>
              <a:gd name="connsiteY17" fmla="*/ -484 h 249269"/>
              <a:gd name="connsiteX18" fmla="*/ -531 w 317277"/>
              <a:gd name="connsiteY18" fmla="*/ 86860 h 249269"/>
              <a:gd name="connsiteX19" fmla="*/ -531 w 317277"/>
              <a:gd name="connsiteY19" fmla="*/ 248785 h 2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7277" h="249269">
                <a:moveTo>
                  <a:pt x="316746" y="248404"/>
                </a:moveTo>
                <a:lnTo>
                  <a:pt x="316746" y="119721"/>
                </a:lnTo>
                <a:lnTo>
                  <a:pt x="257215" y="119721"/>
                </a:lnTo>
                <a:lnTo>
                  <a:pt x="257215" y="93337"/>
                </a:lnTo>
                <a:cubicBezTo>
                  <a:pt x="257215" y="76001"/>
                  <a:pt x="273026" y="66191"/>
                  <a:pt x="295315" y="66191"/>
                </a:cubicBezTo>
                <a:lnTo>
                  <a:pt x="316460" y="66191"/>
                </a:lnTo>
                <a:lnTo>
                  <a:pt x="316460" y="-484"/>
                </a:lnTo>
                <a:lnTo>
                  <a:pt x="260739" y="-484"/>
                </a:lnTo>
                <a:cubicBezTo>
                  <a:pt x="217781" y="-484"/>
                  <a:pt x="185397" y="38663"/>
                  <a:pt x="185397" y="86860"/>
                </a:cubicBezTo>
                <a:lnTo>
                  <a:pt x="185397" y="248785"/>
                </a:lnTo>
                <a:close/>
                <a:moveTo>
                  <a:pt x="130723" y="248404"/>
                </a:moveTo>
                <a:lnTo>
                  <a:pt x="130723" y="119721"/>
                </a:lnTo>
                <a:lnTo>
                  <a:pt x="71287" y="119721"/>
                </a:lnTo>
                <a:lnTo>
                  <a:pt x="71287" y="93337"/>
                </a:lnTo>
                <a:cubicBezTo>
                  <a:pt x="71287" y="76001"/>
                  <a:pt x="87099" y="66191"/>
                  <a:pt x="109387" y="66191"/>
                </a:cubicBezTo>
                <a:lnTo>
                  <a:pt x="130437" y="66191"/>
                </a:lnTo>
                <a:lnTo>
                  <a:pt x="130437" y="-484"/>
                </a:lnTo>
                <a:lnTo>
                  <a:pt x="74716" y="-484"/>
                </a:lnTo>
                <a:cubicBezTo>
                  <a:pt x="31854" y="-484"/>
                  <a:pt x="-531" y="38663"/>
                  <a:pt x="-531" y="86860"/>
                </a:cubicBezTo>
                <a:lnTo>
                  <a:pt x="-531" y="248785"/>
                </a:lnTo>
                <a:close/>
              </a:path>
            </a:pathLst>
          </a:custGeom>
          <a:solidFill>
            <a:srgbClr val="2A275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22" name="Ábra 9">
            <a:extLst>
              <a:ext uri="{FF2B5EF4-FFF2-40B4-BE49-F238E27FC236}">
                <a16:creationId xmlns:a16="http://schemas.microsoft.com/office/drawing/2014/main" id="{F0B2CCC3-449A-46D1-999D-093B875FA878}"/>
              </a:ext>
            </a:extLst>
          </p:cNvPr>
          <p:cNvSpPr/>
          <p:nvPr userDrawn="1"/>
        </p:nvSpPr>
        <p:spPr>
          <a:xfrm>
            <a:off x="3939135" y="2866288"/>
            <a:ext cx="317467" cy="249269"/>
          </a:xfrm>
          <a:custGeom>
            <a:avLst/>
            <a:gdLst>
              <a:gd name="connsiteX0" fmla="*/ 316875 w 317467"/>
              <a:gd name="connsiteY0" fmla="*/ 248333 h 249269"/>
              <a:gd name="connsiteX1" fmla="*/ 316875 w 317467"/>
              <a:gd name="connsiteY1" fmla="*/ 119555 h 249269"/>
              <a:gd name="connsiteX2" fmla="*/ 257344 w 317467"/>
              <a:gd name="connsiteY2" fmla="*/ 119555 h 249269"/>
              <a:gd name="connsiteX3" fmla="*/ 257344 w 317467"/>
              <a:gd name="connsiteY3" fmla="*/ 93266 h 249269"/>
              <a:gd name="connsiteX4" fmla="*/ 295444 w 317467"/>
              <a:gd name="connsiteY4" fmla="*/ 66120 h 249269"/>
              <a:gd name="connsiteX5" fmla="*/ 316590 w 317467"/>
              <a:gd name="connsiteY5" fmla="*/ 66120 h 249269"/>
              <a:gd name="connsiteX6" fmla="*/ 316590 w 317467"/>
              <a:gd name="connsiteY6" fmla="*/ -555 h 249269"/>
              <a:gd name="connsiteX7" fmla="*/ 260868 w 317467"/>
              <a:gd name="connsiteY7" fmla="*/ -555 h 249269"/>
              <a:gd name="connsiteX8" fmla="*/ 185526 w 317467"/>
              <a:gd name="connsiteY8" fmla="*/ 86789 h 249269"/>
              <a:gd name="connsiteX9" fmla="*/ 185526 w 317467"/>
              <a:gd name="connsiteY9" fmla="*/ 248714 h 249269"/>
              <a:gd name="connsiteX10" fmla="*/ 130852 w 317467"/>
              <a:gd name="connsiteY10" fmla="*/ 248333 h 249269"/>
              <a:gd name="connsiteX11" fmla="*/ 130852 w 317467"/>
              <a:gd name="connsiteY11" fmla="*/ 119555 h 249269"/>
              <a:gd name="connsiteX12" fmla="*/ 71226 w 317467"/>
              <a:gd name="connsiteY12" fmla="*/ 119555 h 249269"/>
              <a:gd name="connsiteX13" fmla="*/ 71226 w 317467"/>
              <a:gd name="connsiteY13" fmla="*/ 93266 h 249269"/>
              <a:gd name="connsiteX14" fmla="*/ 109326 w 317467"/>
              <a:gd name="connsiteY14" fmla="*/ 66120 h 249269"/>
              <a:gd name="connsiteX15" fmla="*/ 130376 w 317467"/>
              <a:gd name="connsiteY15" fmla="*/ 66120 h 249269"/>
              <a:gd name="connsiteX16" fmla="*/ 130376 w 317467"/>
              <a:gd name="connsiteY16" fmla="*/ -555 h 249269"/>
              <a:gd name="connsiteX17" fmla="*/ 74655 w 317467"/>
              <a:gd name="connsiteY17" fmla="*/ -555 h 249269"/>
              <a:gd name="connsiteX18" fmla="*/ -593 w 317467"/>
              <a:gd name="connsiteY18" fmla="*/ 86789 h 249269"/>
              <a:gd name="connsiteX19" fmla="*/ -593 w 317467"/>
              <a:gd name="connsiteY19" fmla="*/ 248714 h 2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7467" h="249269">
                <a:moveTo>
                  <a:pt x="316875" y="248333"/>
                </a:moveTo>
                <a:lnTo>
                  <a:pt x="316875" y="119555"/>
                </a:lnTo>
                <a:lnTo>
                  <a:pt x="257344" y="119555"/>
                </a:lnTo>
                <a:lnTo>
                  <a:pt x="257344" y="93266"/>
                </a:lnTo>
                <a:cubicBezTo>
                  <a:pt x="257344" y="75931"/>
                  <a:pt x="273156" y="66120"/>
                  <a:pt x="295444" y="66120"/>
                </a:cubicBezTo>
                <a:lnTo>
                  <a:pt x="316590" y="66120"/>
                </a:lnTo>
                <a:lnTo>
                  <a:pt x="316590" y="-555"/>
                </a:lnTo>
                <a:lnTo>
                  <a:pt x="260868" y="-555"/>
                </a:lnTo>
                <a:cubicBezTo>
                  <a:pt x="217911" y="-555"/>
                  <a:pt x="185526" y="38592"/>
                  <a:pt x="185526" y="86789"/>
                </a:cubicBezTo>
                <a:lnTo>
                  <a:pt x="185526" y="248714"/>
                </a:lnTo>
                <a:close/>
                <a:moveTo>
                  <a:pt x="130852" y="248333"/>
                </a:moveTo>
                <a:lnTo>
                  <a:pt x="130852" y="119555"/>
                </a:lnTo>
                <a:lnTo>
                  <a:pt x="71226" y="119555"/>
                </a:lnTo>
                <a:lnTo>
                  <a:pt x="71226" y="93266"/>
                </a:lnTo>
                <a:cubicBezTo>
                  <a:pt x="71226" y="75931"/>
                  <a:pt x="87037" y="66120"/>
                  <a:pt x="109326" y="66120"/>
                </a:cubicBezTo>
                <a:lnTo>
                  <a:pt x="130376" y="66120"/>
                </a:lnTo>
                <a:lnTo>
                  <a:pt x="130376" y="-555"/>
                </a:lnTo>
                <a:lnTo>
                  <a:pt x="74655" y="-555"/>
                </a:lnTo>
                <a:cubicBezTo>
                  <a:pt x="31792" y="-555"/>
                  <a:pt x="-593" y="38592"/>
                  <a:pt x="-593" y="86789"/>
                </a:cubicBezTo>
                <a:lnTo>
                  <a:pt x="-593" y="248714"/>
                </a:lnTo>
                <a:close/>
              </a:path>
            </a:pathLst>
          </a:custGeom>
          <a:solidFill>
            <a:srgbClr val="2A275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23" name="Ábra 6">
            <a:extLst>
              <a:ext uri="{FF2B5EF4-FFF2-40B4-BE49-F238E27FC236}">
                <a16:creationId xmlns:a16="http://schemas.microsoft.com/office/drawing/2014/main" id="{FA82B964-8279-4063-B768-B66E5BA80615}"/>
              </a:ext>
            </a:extLst>
          </p:cNvPr>
          <p:cNvSpPr/>
          <p:nvPr userDrawn="1"/>
        </p:nvSpPr>
        <p:spPr>
          <a:xfrm>
            <a:off x="1640329" y="4021036"/>
            <a:ext cx="317277" cy="249269"/>
          </a:xfrm>
          <a:custGeom>
            <a:avLst/>
            <a:gdLst>
              <a:gd name="connsiteX0" fmla="*/ 316746 w 317277"/>
              <a:gd name="connsiteY0" fmla="*/ 248404 h 249269"/>
              <a:gd name="connsiteX1" fmla="*/ 316746 w 317277"/>
              <a:gd name="connsiteY1" fmla="*/ 119721 h 249269"/>
              <a:gd name="connsiteX2" fmla="*/ 257215 w 317277"/>
              <a:gd name="connsiteY2" fmla="*/ 119721 h 249269"/>
              <a:gd name="connsiteX3" fmla="*/ 257215 w 317277"/>
              <a:gd name="connsiteY3" fmla="*/ 93337 h 249269"/>
              <a:gd name="connsiteX4" fmla="*/ 295315 w 317277"/>
              <a:gd name="connsiteY4" fmla="*/ 66191 h 249269"/>
              <a:gd name="connsiteX5" fmla="*/ 316460 w 317277"/>
              <a:gd name="connsiteY5" fmla="*/ 66191 h 249269"/>
              <a:gd name="connsiteX6" fmla="*/ 316460 w 317277"/>
              <a:gd name="connsiteY6" fmla="*/ -484 h 249269"/>
              <a:gd name="connsiteX7" fmla="*/ 260739 w 317277"/>
              <a:gd name="connsiteY7" fmla="*/ -484 h 249269"/>
              <a:gd name="connsiteX8" fmla="*/ 185397 w 317277"/>
              <a:gd name="connsiteY8" fmla="*/ 86860 h 249269"/>
              <a:gd name="connsiteX9" fmla="*/ 185397 w 317277"/>
              <a:gd name="connsiteY9" fmla="*/ 248785 h 249269"/>
              <a:gd name="connsiteX10" fmla="*/ 130723 w 317277"/>
              <a:gd name="connsiteY10" fmla="*/ 248404 h 249269"/>
              <a:gd name="connsiteX11" fmla="*/ 130723 w 317277"/>
              <a:gd name="connsiteY11" fmla="*/ 119721 h 249269"/>
              <a:gd name="connsiteX12" fmla="*/ 71287 w 317277"/>
              <a:gd name="connsiteY12" fmla="*/ 119721 h 249269"/>
              <a:gd name="connsiteX13" fmla="*/ 71287 w 317277"/>
              <a:gd name="connsiteY13" fmla="*/ 93337 h 249269"/>
              <a:gd name="connsiteX14" fmla="*/ 109387 w 317277"/>
              <a:gd name="connsiteY14" fmla="*/ 66191 h 249269"/>
              <a:gd name="connsiteX15" fmla="*/ 130437 w 317277"/>
              <a:gd name="connsiteY15" fmla="*/ 66191 h 249269"/>
              <a:gd name="connsiteX16" fmla="*/ 130437 w 317277"/>
              <a:gd name="connsiteY16" fmla="*/ -484 h 249269"/>
              <a:gd name="connsiteX17" fmla="*/ 74716 w 317277"/>
              <a:gd name="connsiteY17" fmla="*/ -484 h 249269"/>
              <a:gd name="connsiteX18" fmla="*/ -531 w 317277"/>
              <a:gd name="connsiteY18" fmla="*/ 86860 h 249269"/>
              <a:gd name="connsiteX19" fmla="*/ -531 w 317277"/>
              <a:gd name="connsiteY19" fmla="*/ 248785 h 2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7277" h="249269">
                <a:moveTo>
                  <a:pt x="316746" y="248404"/>
                </a:moveTo>
                <a:lnTo>
                  <a:pt x="316746" y="119721"/>
                </a:lnTo>
                <a:lnTo>
                  <a:pt x="257215" y="119721"/>
                </a:lnTo>
                <a:lnTo>
                  <a:pt x="257215" y="93337"/>
                </a:lnTo>
                <a:cubicBezTo>
                  <a:pt x="257215" y="76001"/>
                  <a:pt x="273026" y="66191"/>
                  <a:pt x="295315" y="66191"/>
                </a:cubicBezTo>
                <a:lnTo>
                  <a:pt x="316460" y="66191"/>
                </a:lnTo>
                <a:lnTo>
                  <a:pt x="316460" y="-484"/>
                </a:lnTo>
                <a:lnTo>
                  <a:pt x="260739" y="-484"/>
                </a:lnTo>
                <a:cubicBezTo>
                  <a:pt x="217781" y="-484"/>
                  <a:pt x="185397" y="38663"/>
                  <a:pt x="185397" y="86860"/>
                </a:cubicBezTo>
                <a:lnTo>
                  <a:pt x="185397" y="248785"/>
                </a:lnTo>
                <a:close/>
                <a:moveTo>
                  <a:pt x="130723" y="248404"/>
                </a:moveTo>
                <a:lnTo>
                  <a:pt x="130723" y="119721"/>
                </a:lnTo>
                <a:lnTo>
                  <a:pt x="71287" y="119721"/>
                </a:lnTo>
                <a:lnTo>
                  <a:pt x="71287" y="93337"/>
                </a:lnTo>
                <a:cubicBezTo>
                  <a:pt x="71287" y="76001"/>
                  <a:pt x="87099" y="66191"/>
                  <a:pt x="109387" y="66191"/>
                </a:cubicBezTo>
                <a:lnTo>
                  <a:pt x="130437" y="66191"/>
                </a:lnTo>
                <a:lnTo>
                  <a:pt x="130437" y="-484"/>
                </a:lnTo>
                <a:lnTo>
                  <a:pt x="74716" y="-484"/>
                </a:lnTo>
                <a:cubicBezTo>
                  <a:pt x="31854" y="-484"/>
                  <a:pt x="-531" y="38663"/>
                  <a:pt x="-531" y="86860"/>
                </a:cubicBezTo>
                <a:lnTo>
                  <a:pt x="-531" y="248785"/>
                </a:lnTo>
                <a:close/>
              </a:path>
            </a:pathLst>
          </a:custGeom>
          <a:solidFill>
            <a:srgbClr val="2A275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24" name="Ábra 9">
            <a:extLst>
              <a:ext uri="{FF2B5EF4-FFF2-40B4-BE49-F238E27FC236}">
                <a16:creationId xmlns:a16="http://schemas.microsoft.com/office/drawing/2014/main" id="{58967E9C-2144-4B69-8FB0-C3A972E8AE75}"/>
              </a:ext>
            </a:extLst>
          </p:cNvPr>
          <p:cNvSpPr/>
          <p:nvPr userDrawn="1"/>
        </p:nvSpPr>
        <p:spPr>
          <a:xfrm>
            <a:off x="3939135" y="4568116"/>
            <a:ext cx="317467" cy="249269"/>
          </a:xfrm>
          <a:custGeom>
            <a:avLst/>
            <a:gdLst>
              <a:gd name="connsiteX0" fmla="*/ 316875 w 317467"/>
              <a:gd name="connsiteY0" fmla="*/ 248333 h 249269"/>
              <a:gd name="connsiteX1" fmla="*/ 316875 w 317467"/>
              <a:gd name="connsiteY1" fmla="*/ 119555 h 249269"/>
              <a:gd name="connsiteX2" fmla="*/ 257344 w 317467"/>
              <a:gd name="connsiteY2" fmla="*/ 119555 h 249269"/>
              <a:gd name="connsiteX3" fmla="*/ 257344 w 317467"/>
              <a:gd name="connsiteY3" fmla="*/ 93266 h 249269"/>
              <a:gd name="connsiteX4" fmla="*/ 295444 w 317467"/>
              <a:gd name="connsiteY4" fmla="*/ 66120 h 249269"/>
              <a:gd name="connsiteX5" fmla="*/ 316590 w 317467"/>
              <a:gd name="connsiteY5" fmla="*/ 66120 h 249269"/>
              <a:gd name="connsiteX6" fmla="*/ 316590 w 317467"/>
              <a:gd name="connsiteY6" fmla="*/ -555 h 249269"/>
              <a:gd name="connsiteX7" fmla="*/ 260868 w 317467"/>
              <a:gd name="connsiteY7" fmla="*/ -555 h 249269"/>
              <a:gd name="connsiteX8" fmla="*/ 185526 w 317467"/>
              <a:gd name="connsiteY8" fmla="*/ 86789 h 249269"/>
              <a:gd name="connsiteX9" fmla="*/ 185526 w 317467"/>
              <a:gd name="connsiteY9" fmla="*/ 248714 h 249269"/>
              <a:gd name="connsiteX10" fmla="*/ 130852 w 317467"/>
              <a:gd name="connsiteY10" fmla="*/ 248333 h 249269"/>
              <a:gd name="connsiteX11" fmla="*/ 130852 w 317467"/>
              <a:gd name="connsiteY11" fmla="*/ 119555 h 249269"/>
              <a:gd name="connsiteX12" fmla="*/ 71226 w 317467"/>
              <a:gd name="connsiteY12" fmla="*/ 119555 h 249269"/>
              <a:gd name="connsiteX13" fmla="*/ 71226 w 317467"/>
              <a:gd name="connsiteY13" fmla="*/ 93266 h 249269"/>
              <a:gd name="connsiteX14" fmla="*/ 109326 w 317467"/>
              <a:gd name="connsiteY14" fmla="*/ 66120 h 249269"/>
              <a:gd name="connsiteX15" fmla="*/ 130376 w 317467"/>
              <a:gd name="connsiteY15" fmla="*/ 66120 h 249269"/>
              <a:gd name="connsiteX16" fmla="*/ 130376 w 317467"/>
              <a:gd name="connsiteY16" fmla="*/ -555 h 249269"/>
              <a:gd name="connsiteX17" fmla="*/ 74655 w 317467"/>
              <a:gd name="connsiteY17" fmla="*/ -555 h 249269"/>
              <a:gd name="connsiteX18" fmla="*/ -593 w 317467"/>
              <a:gd name="connsiteY18" fmla="*/ 86789 h 249269"/>
              <a:gd name="connsiteX19" fmla="*/ -593 w 317467"/>
              <a:gd name="connsiteY19" fmla="*/ 248714 h 24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7467" h="249269">
                <a:moveTo>
                  <a:pt x="316875" y="248333"/>
                </a:moveTo>
                <a:lnTo>
                  <a:pt x="316875" y="119555"/>
                </a:lnTo>
                <a:lnTo>
                  <a:pt x="257344" y="119555"/>
                </a:lnTo>
                <a:lnTo>
                  <a:pt x="257344" y="93266"/>
                </a:lnTo>
                <a:cubicBezTo>
                  <a:pt x="257344" y="75931"/>
                  <a:pt x="273156" y="66120"/>
                  <a:pt x="295444" y="66120"/>
                </a:cubicBezTo>
                <a:lnTo>
                  <a:pt x="316590" y="66120"/>
                </a:lnTo>
                <a:lnTo>
                  <a:pt x="316590" y="-555"/>
                </a:lnTo>
                <a:lnTo>
                  <a:pt x="260868" y="-555"/>
                </a:lnTo>
                <a:cubicBezTo>
                  <a:pt x="217911" y="-555"/>
                  <a:pt x="185526" y="38592"/>
                  <a:pt x="185526" y="86789"/>
                </a:cubicBezTo>
                <a:lnTo>
                  <a:pt x="185526" y="248714"/>
                </a:lnTo>
                <a:close/>
                <a:moveTo>
                  <a:pt x="130852" y="248333"/>
                </a:moveTo>
                <a:lnTo>
                  <a:pt x="130852" y="119555"/>
                </a:lnTo>
                <a:lnTo>
                  <a:pt x="71226" y="119555"/>
                </a:lnTo>
                <a:lnTo>
                  <a:pt x="71226" y="93266"/>
                </a:lnTo>
                <a:cubicBezTo>
                  <a:pt x="71226" y="75931"/>
                  <a:pt x="87037" y="66120"/>
                  <a:pt x="109326" y="66120"/>
                </a:cubicBezTo>
                <a:lnTo>
                  <a:pt x="130376" y="66120"/>
                </a:lnTo>
                <a:lnTo>
                  <a:pt x="130376" y="-555"/>
                </a:lnTo>
                <a:lnTo>
                  <a:pt x="74655" y="-555"/>
                </a:lnTo>
                <a:cubicBezTo>
                  <a:pt x="31792" y="-555"/>
                  <a:pt x="-593" y="38592"/>
                  <a:pt x="-593" y="86789"/>
                </a:cubicBezTo>
                <a:lnTo>
                  <a:pt x="-593" y="248714"/>
                </a:lnTo>
                <a:close/>
              </a:path>
            </a:pathLst>
          </a:custGeom>
          <a:solidFill>
            <a:srgbClr val="2A275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hu-HU" sz="2200" dirty="0">
              <a:solidFill>
                <a:schemeClr val="bg1"/>
              </a:solidFill>
            </a:endParaRPr>
          </a:p>
        </p:txBody>
      </p:sp>
      <p:pic>
        <p:nvPicPr>
          <p:cNvPr id="25" name="Ábra 24">
            <a:extLst>
              <a:ext uri="{FF2B5EF4-FFF2-40B4-BE49-F238E27FC236}">
                <a16:creationId xmlns:a16="http://schemas.microsoft.com/office/drawing/2014/main" id="{E6602A32-FDEB-402A-848C-6B618B766A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94584" y="6101254"/>
            <a:ext cx="1162673" cy="345742"/>
          </a:xfrm>
          <a:prstGeom prst="rect">
            <a:avLst/>
          </a:prstGeom>
        </p:spPr>
      </p:pic>
      <p:pic>
        <p:nvPicPr>
          <p:cNvPr id="26" name="Ábra 25">
            <a:extLst>
              <a:ext uri="{FF2B5EF4-FFF2-40B4-BE49-F238E27FC236}">
                <a16:creationId xmlns:a16="http://schemas.microsoft.com/office/drawing/2014/main" id="{66204557-A912-4931-B5CE-07F152CCA63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3654" y="6101254"/>
            <a:ext cx="1240382" cy="3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3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B68EDFBC-D47C-4099-BC66-B287F00C3E01}"/>
              </a:ext>
            </a:extLst>
          </p:cNvPr>
          <p:cNvSpPr/>
          <p:nvPr userDrawn="1"/>
        </p:nvSpPr>
        <p:spPr>
          <a:xfrm>
            <a:off x="1410278" y="1233713"/>
            <a:ext cx="5026808" cy="95654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F5CC4F52-6812-4419-894F-10C31A9C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7222738" cy="66081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15" name="Tartalom helye 2">
            <a:extLst>
              <a:ext uri="{FF2B5EF4-FFF2-40B4-BE49-F238E27FC236}">
                <a16:creationId xmlns:a16="http://schemas.microsoft.com/office/drawing/2014/main" id="{AF5E34AD-5E5E-4DCC-97E8-AD25ACB9614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0" y="2722200"/>
            <a:ext cx="3603171" cy="28531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200"/>
              </a:spcAft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3pPr>
            <a:lvl4pPr marL="13716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4pPr>
            <a:lvl5pPr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7B676583-DDCA-47D6-880C-2521659B6DC3}"/>
              </a:ext>
            </a:extLst>
          </p:cNvPr>
          <p:cNvSpPr/>
          <p:nvPr userDrawn="1"/>
        </p:nvSpPr>
        <p:spPr>
          <a:xfrm>
            <a:off x="5773560" y="2391116"/>
            <a:ext cx="2462056" cy="101066"/>
          </a:xfrm>
          <a:prstGeom prst="rect">
            <a:avLst/>
          </a:prstGeom>
          <a:solidFill>
            <a:srgbClr val="007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7" name="Tartalom helye 2">
            <a:extLst>
              <a:ext uri="{FF2B5EF4-FFF2-40B4-BE49-F238E27FC236}">
                <a16:creationId xmlns:a16="http://schemas.microsoft.com/office/drawing/2014/main" id="{BD2E2BCB-6B81-441B-A89C-B2C052BB330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752805" y="2722200"/>
            <a:ext cx="3603171" cy="28531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200"/>
              </a:spcAft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3pPr>
            <a:lvl4pPr marL="1371600" indent="0">
              <a:buNone/>
              <a:defRPr lang="hu-HU" sz="2200" b="0" i="0" u="none" strike="noStrike" kern="1200" baseline="30000" dirty="0">
                <a:solidFill>
                  <a:schemeClr val="tx1"/>
                </a:solidFill>
                <a:latin typeface="Harriet Text Medium" panose="02000000000000000000" pitchFamily="50" charset="-18"/>
                <a:ea typeface="+mn-ea"/>
                <a:cs typeface="+mn-cs"/>
              </a:defRPr>
            </a:lvl4pPr>
            <a:lvl5pPr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263DC84A-A0E9-4631-ABDC-0E3D17990A1E}"/>
              </a:ext>
            </a:extLst>
          </p:cNvPr>
          <p:cNvSpPr/>
          <p:nvPr userDrawn="1"/>
        </p:nvSpPr>
        <p:spPr>
          <a:xfrm>
            <a:off x="1430365" y="2391116"/>
            <a:ext cx="2462056" cy="101066"/>
          </a:xfrm>
          <a:prstGeom prst="rect">
            <a:avLst/>
          </a:prstGeom>
          <a:solidFill>
            <a:srgbClr val="007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5390F0B-C474-4895-A94F-A9ADF0CF7B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62281" y="2321102"/>
            <a:ext cx="3009900" cy="1907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hu-HU" sz="2400" b="1" i="0" u="none" strike="noStrike" kern="1200" baseline="30000" dirty="0" smtClean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457200" indent="0">
              <a:buNone/>
              <a:defRPr lang="hu-HU" sz="2400" b="1" i="0" u="none" strike="noStrike" kern="1200" baseline="30000" dirty="0" smtClean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2pPr>
            <a:lvl3pPr marL="914400" indent="0">
              <a:buNone/>
              <a:defRPr lang="hu-HU" sz="2400" b="1" i="0" u="none" strike="noStrike" kern="1200" baseline="30000" dirty="0" smtClean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3pPr>
            <a:lvl4pPr marL="1371600" indent="0">
              <a:buNone/>
              <a:defRPr lang="hu-HU" sz="2400" b="1" i="0" u="none" strike="noStrike" kern="1200" baseline="30000" dirty="0" smtClean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4pPr>
            <a:lvl5pPr marL="1828800" indent="0">
              <a:buNone/>
              <a:defRPr lang="hu-HU" sz="2400" b="1" i="0" u="none" strike="noStrike" kern="1200" baseline="30000" dirty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hu-HU" dirty="0"/>
              <a:t>MINTASZÖVEG</a:t>
            </a:r>
          </a:p>
        </p:txBody>
      </p:sp>
      <p:sp>
        <p:nvSpPr>
          <p:cNvPr id="30" name="Szöveg helye 3">
            <a:extLst>
              <a:ext uri="{FF2B5EF4-FFF2-40B4-BE49-F238E27FC236}">
                <a16:creationId xmlns:a16="http://schemas.microsoft.com/office/drawing/2014/main" id="{C05669FA-5199-4395-A2C4-F0ACA1369B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5681" y="2321102"/>
            <a:ext cx="3009900" cy="1907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hu-HU" sz="2400" b="1" i="0" u="none" strike="noStrike" kern="1200" baseline="30000" dirty="0" smtClean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457200" indent="0">
              <a:buNone/>
              <a:defRPr lang="hu-HU" sz="2400" b="1" i="0" u="none" strike="noStrike" kern="1200" baseline="30000" dirty="0" smtClean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2pPr>
            <a:lvl3pPr marL="914400" indent="0">
              <a:buNone/>
              <a:defRPr lang="hu-HU" sz="2400" b="1" i="0" u="none" strike="noStrike" kern="1200" baseline="30000" dirty="0" smtClean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3pPr>
            <a:lvl4pPr marL="1371600" indent="0">
              <a:buNone/>
              <a:defRPr lang="hu-HU" sz="2400" b="1" i="0" u="none" strike="noStrike" kern="1200" baseline="30000" dirty="0" smtClean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4pPr>
            <a:lvl5pPr marL="1828800" indent="0">
              <a:buNone/>
              <a:defRPr lang="hu-HU" sz="2400" b="1" i="0" u="none" strike="noStrike" kern="1200" baseline="30000" dirty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hu-HU" dirty="0"/>
              <a:t>MINTASZÖVEG</a:t>
            </a:r>
          </a:p>
        </p:txBody>
      </p:sp>
      <p:pic>
        <p:nvPicPr>
          <p:cNvPr id="31" name="Ábra 30">
            <a:extLst>
              <a:ext uri="{FF2B5EF4-FFF2-40B4-BE49-F238E27FC236}">
                <a16:creationId xmlns:a16="http://schemas.microsoft.com/office/drawing/2014/main" id="{DCC54B4B-5AE1-4E81-8A8F-F6955F5A42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4584" y="6101254"/>
            <a:ext cx="1162673" cy="345742"/>
          </a:xfrm>
          <a:prstGeom prst="rect">
            <a:avLst/>
          </a:prstGeom>
        </p:spPr>
      </p:pic>
      <p:pic>
        <p:nvPicPr>
          <p:cNvPr id="32" name="Ábra 31">
            <a:extLst>
              <a:ext uri="{FF2B5EF4-FFF2-40B4-BE49-F238E27FC236}">
                <a16:creationId xmlns:a16="http://schemas.microsoft.com/office/drawing/2014/main" id="{0BC2E2D9-4C14-4CAF-88A2-9B13F2DC0C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3654" y="6101254"/>
            <a:ext cx="1240382" cy="3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65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B68EDFBC-D47C-4099-BC66-B287F00C3E01}"/>
              </a:ext>
            </a:extLst>
          </p:cNvPr>
          <p:cNvSpPr/>
          <p:nvPr userDrawn="1"/>
        </p:nvSpPr>
        <p:spPr>
          <a:xfrm>
            <a:off x="1410278" y="1233713"/>
            <a:ext cx="5026808" cy="95654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F5CC4F52-6812-4419-894F-10C31A9C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29194"/>
            <a:ext cx="7222738" cy="66081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pic>
        <p:nvPicPr>
          <p:cNvPr id="26" name="Kép 25" descr="A képen szöveg látható&#10;&#10;Automatikusan generált leírás">
            <a:extLst>
              <a:ext uri="{FF2B5EF4-FFF2-40B4-BE49-F238E27FC236}">
                <a16:creationId xmlns:a16="http://schemas.microsoft.com/office/drawing/2014/main" id="{8F77D599-AC18-41BA-B5E6-84BDDBCBF7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6" y="4053193"/>
            <a:ext cx="1921966" cy="1921966"/>
          </a:xfrm>
          <a:prstGeom prst="rect">
            <a:avLst/>
          </a:prstGeom>
        </p:spPr>
      </p:pic>
      <p:sp>
        <p:nvSpPr>
          <p:cNvPr id="28" name="Téglalap 27">
            <a:extLst>
              <a:ext uri="{FF2B5EF4-FFF2-40B4-BE49-F238E27FC236}">
                <a16:creationId xmlns:a16="http://schemas.microsoft.com/office/drawing/2014/main" id="{3C382FFE-3357-4928-811C-0C2998B08948}"/>
              </a:ext>
            </a:extLst>
          </p:cNvPr>
          <p:cNvSpPr/>
          <p:nvPr/>
        </p:nvSpPr>
        <p:spPr>
          <a:xfrm>
            <a:off x="4134159" y="4791228"/>
            <a:ext cx="431492" cy="71568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1A5DC476-56E9-42E6-8712-65240EA65169}"/>
              </a:ext>
            </a:extLst>
          </p:cNvPr>
          <p:cNvSpPr txBox="1"/>
          <p:nvPr/>
        </p:nvSpPr>
        <p:spPr>
          <a:xfrm>
            <a:off x="3558194" y="4569304"/>
            <a:ext cx="154796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spcAft>
                <a:spcPts val="1200"/>
              </a:spcAft>
              <a:tabLst>
                <a:tab pos="88900" algn="l"/>
              </a:tabLst>
            </a:pPr>
            <a:r>
              <a:rPr lang="hu-HU" sz="4800" b="1" baseline="30000" dirty="0">
                <a:solidFill>
                  <a:schemeClr val="tx1"/>
                </a:solidFill>
                <a:latin typeface="ITC Avant Garde Pro Md" panose="020B0602020202020204" pitchFamily="34" charset="-18"/>
              </a:rPr>
              <a:t>03</a:t>
            </a:r>
            <a:endParaRPr lang="hu-HU" sz="4400" b="0" i="0" u="none" strike="noStrike" baseline="30000" dirty="0">
              <a:solidFill>
                <a:schemeClr val="tx1"/>
              </a:solidFill>
              <a:latin typeface="ITC Avant Garde Pro Md" panose="020B0602020202020204" pitchFamily="34" charset="-18"/>
            </a:endParaRPr>
          </a:p>
        </p:txBody>
      </p:sp>
      <p:grpSp>
        <p:nvGrpSpPr>
          <p:cNvPr id="30" name="Csoportba foglalás 29">
            <a:extLst>
              <a:ext uri="{FF2B5EF4-FFF2-40B4-BE49-F238E27FC236}">
                <a16:creationId xmlns:a16="http://schemas.microsoft.com/office/drawing/2014/main" id="{C946460F-1814-4DBD-9582-DF5174492E3E}"/>
              </a:ext>
            </a:extLst>
          </p:cNvPr>
          <p:cNvGrpSpPr/>
          <p:nvPr userDrawn="1"/>
        </p:nvGrpSpPr>
        <p:grpSpPr>
          <a:xfrm>
            <a:off x="6588211" y="4125826"/>
            <a:ext cx="1776701" cy="1776700"/>
            <a:chOff x="6588211" y="4125826"/>
            <a:chExt cx="1776701" cy="1776700"/>
          </a:xfrm>
        </p:grpSpPr>
        <p:pic>
          <p:nvPicPr>
            <p:cNvPr id="31" name="Kép 30">
              <a:extLst>
                <a:ext uri="{FF2B5EF4-FFF2-40B4-BE49-F238E27FC236}">
                  <a16:creationId xmlns:a16="http://schemas.microsoft.com/office/drawing/2014/main" id="{0DB69BB7-A8A5-4DD4-9C67-B9D294171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11" y="4125826"/>
              <a:ext cx="1776701" cy="1776700"/>
            </a:xfrm>
            <a:prstGeom prst="rect">
              <a:avLst/>
            </a:prstGeom>
          </p:spPr>
        </p:pic>
        <p:sp>
          <p:nvSpPr>
            <p:cNvPr id="33" name="Téglalap 32">
              <a:extLst>
                <a:ext uri="{FF2B5EF4-FFF2-40B4-BE49-F238E27FC236}">
                  <a16:creationId xmlns:a16="http://schemas.microsoft.com/office/drawing/2014/main" id="{5A005D16-E7D2-4B0A-8950-6ED1311EC931}"/>
                </a:ext>
              </a:extLst>
            </p:cNvPr>
            <p:cNvSpPr/>
            <p:nvPr/>
          </p:nvSpPr>
          <p:spPr>
            <a:xfrm>
              <a:off x="7260814" y="4754871"/>
              <a:ext cx="438561" cy="64779"/>
            </a:xfrm>
            <a:prstGeom prst="rect">
              <a:avLst/>
            </a:prstGeom>
            <a:solidFill>
              <a:srgbClr val="E300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34" name="Szövegdoboz 33">
              <a:extLst>
                <a:ext uri="{FF2B5EF4-FFF2-40B4-BE49-F238E27FC236}">
                  <a16:creationId xmlns:a16="http://schemas.microsoft.com/office/drawing/2014/main" id="{E4937A7E-37A4-446D-8A6B-F4CB2DB28EEE}"/>
                </a:ext>
              </a:extLst>
            </p:cNvPr>
            <p:cNvSpPr txBox="1"/>
            <p:nvPr/>
          </p:nvSpPr>
          <p:spPr>
            <a:xfrm>
              <a:off x="6730164" y="4554161"/>
              <a:ext cx="1430971" cy="543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>
                <a:spcAft>
                  <a:spcPts val="1200"/>
                </a:spcAft>
                <a:tabLst>
                  <a:tab pos="88900" algn="l"/>
                </a:tabLst>
              </a:pPr>
              <a:r>
                <a:rPr lang="hu-HU" sz="4400" b="1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04</a:t>
              </a:r>
              <a:endParaRPr lang="hu-HU" sz="4400" b="0" i="0" u="none" strike="noStrike" baseline="30000" dirty="0">
                <a:solidFill>
                  <a:schemeClr val="tx1"/>
                </a:solidFill>
                <a:latin typeface="ITC Avant Garde Pro Md" panose="020B0602020202020204" pitchFamily="34" charset="-18"/>
              </a:endParaRPr>
            </a:p>
          </p:txBody>
        </p:sp>
      </p:grpSp>
      <p:grpSp>
        <p:nvGrpSpPr>
          <p:cNvPr id="35" name="Csoportba foglalás 34">
            <a:extLst>
              <a:ext uri="{FF2B5EF4-FFF2-40B4-BE49-F238E27FC236}">
                <a16:creationId xmlns:a16="http://schemas.microsoft.com/office/drawing/2014/main" id="{A5FD6431-FB84-4F67-B1F1-142D7A83882C}"/>
              </a:ext>
            </a:extLst>
          </p:cNvPr>
          <p:cNvGrpSpPr/>
          <p:nvPr userDrawn="1"/>
        </p:nvGrpSpPr>
        <p:grpSpPr>
          <a:xfrm>
            <a:off x="6545422" y="2158824"/>
            <a:ext cx="1905292" cy="1905292"/>
            <a:chOff x="6545422" y="2158824"/>
            <a:chExt cx="1905292" cy="1905292"/>
          </a:xfrm>
        </p:grpSpPr>
        <p:pic>
          <p:nvPicPr>
            <p:cNvPr id="36" name="Kép 35">
              <a:extLst>
                <a:ext uri="{FF2B5EF4-FFF2-40B4-BE49-F238E27FC236}">
                  <a16:creationId xmlns:a16="http://schemas.microsoft.com/office/drawing/2014/main" id="{0FD85359-5726-4D55-9F22-2F8CB6A15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5422" y="2158824"/>
              <a:ext cx="1905292" cy="1905292"/>
            </a:xfrm>
            <a:prstGeom prst="rect">
              <a:avLst/>
            </a:prstGeom>
          </p:spPr>
        </p:pic>
        <p:sp>
          <p:nvSpPr>
            <p:cNvPr id="38" name="Téglalap 37">
              <a:extLst>
                <a:ext uri="{FF2B5EF4-FFF2-40B4-BE49-F238E27FC236}">
                  <a16:creationId xmlns:a16="http://schemas.microsoft.com/office/drawing/2014/main" id="{03DC4F9D-F17D-44F1-86C9-8D577B094B62}"/>
                </a:ext>
              </a:extLst>
            </p:cNvPr>
            <p:cNvSpPr/>
            <p:nvPr/>
          </p:nvSpPr>
          <p:spPr>
            <a:xfrm>
              <a:off x="7260814" y="2954207"/>
              <a:ext cx="498885" cy="71568"/>
            </a:xfrm>
            <a:prstGeom prst="rect">
              <a:avLst/>
            </a:prstGeom>
            <a:solidFill>
              <a:srgbClr val="E300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39" name="Szövegdoboz 38">
              <a:extLst>
                <a:ext uri="{FF2B5EF4-FFF2-40B4-BE49-F238E27FC236}">
                  <a16:creationId xmlns:a16="http://schemas.microsoft.com/office/drawing/2014/main" id="{B8B7293D-10AB-45A8-ABCF-E4AB4D568169}"/>
                </a:ext>
              </a:extLst>
            </p:cNvPr>
            <p:cNvSpPr txBox="1"/>
            <p:nvPr/>
          </p:nvSpPr>
          <p:spPr>
            <a:xfrm>
              <a:off x="6697649" y="2752621"/>
              <a:ext cx="1534539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>
                <a:spcAft>
                  <a:spcPts val="1200"/>
                </a:spcAft>
                <a:tabLst>
                  <a:tab pos="88900" algn="l"/>
                </a:tabLst>
              </a:pPr>
              <a:r>
                <a:rPr lang="hu-HU" sz="4800" b="1" i="0" u="none" strike="noStrike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02</a:t>
              </a:r>
              <a:endParaRPr lang="hu-HU" sz="4400" b="0" i="0" u="none" strike="noStrike" baseline="30000" dirty="0">
                <a:solidFill>
                  <a:schemeClr val="tx1"/>
                </a:solidFill>
                <a:latin typeface="ITC Avant Garde Pro Md" panose="020B0602020202020204" pitchFamily="34" charset="-18"/>
              </a:endParaRPr>
            </a:p>
          </p:txBody>
        </p:sp>
      </p:grpSp>
      <p:grpSp>
        <p:nvGrpSpPr>
          <p:cNvPr id="40" name="Csoportba foglalás 39">
            <a:extLst>
              <a:ext uri="{FF2B5EF4-FFF2-40B4-BE49-F238E27FC236}">
                <a16:creationId xmlns:a16="http://schemas.microsoft.com/office/drawing/2014/main" id="{22569DF9-36DD-4509-925A-14F0A0E19793}"/>
              </a:ext>
            </a:extLst>
          </p:cNvPr>
          <p:cNvGrpSpPr/>
          <p:nvPr userDrawn="1"/>
        </p:nvGrpSpPr>
        <p:grpSpPr>
          <a:xfrm>
            <a:off x="3371859" y="2232269"/>
            <a:ext cx="1903988" cy="1903988"/>
            <a:chOff x="3371859" y="2232269"/>
            <a:chExt cx="1903988" cy="1903988"/>
          </a:xfrm>
        </p:grpSpPr>
        <p:pic>
          <p:nvPicPr>
            <p:cNvPr id="41" name="Kép 40">
              <a:extLst>
                <a:ext uri="{FF2B5EF4-FFF2-40B4-BE49-F238E27FC236}">
                  <a16:creationId xmlns:a16="http://schemas.microsoft.com/office/drawing/2014/main" id="{97A22BB1-CECB-457A-AA87-25DAC5CB6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1859" y="2232269"/>
              <a:ext cx="1903988" cy="1903988"/>
            </a:xfrm>
            <a:prstGeom prst="rect">
              <a:avLst/>
            </a:prstGeom>
          </p:spPr>
        </p:pic>
        <p:sp>
          <p:nvSpPr>
            <p:cNvPr id="43" name="Téglalap 42">
              <a:extLst>
                <a:ext uri="{FF2B5EF4-FFF2-40B4-BE49-F238E27FC236}">
                  <a16:creationId xmlns:a16="http://schemas.microsoft.com/office/drawing/2014/main" id="{AAEE8BF4-623A-4F60-B75F-00AD067B0E55}"/>
                </a:ext>
              </a:extLst>
            </p:cNvPr>
            <p:cNvSpPr/>
            <p:nvPr/>
          </p:nvSpPr>
          <p:spPr>
            <a:xfrm>
              <a:off x="4134159" y="2954207"/>
              <a:ext cx="431492" cy="71568"/>
            </a:xfrm>
            <a:prstGeom prst="rect">
              <a:avLst/>
            </a:prstGeom>
            <a:solidFill>
              <a:srgbClr val="E300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44" name="Szövegdoboz 43">
              <a:extLst>
                <a:ext uri="{FF2B5EF4-FFF2-40B4-BE49-F238E27FC236}">
                  <a16:creationId xmlns:a16="http://schemas.microsoft.com/office/drawing/2014/main" id="{BE9D822F-7F88-4DD3-8524-060351A42FD5}"/>
                </a:ext>
              </a:extLst>
            </p:cNvPr>
            <p:cNvSpPr txBox="1"/>
            <p:nvPr/>
          </p:nvSpPr>
          <p:spPr>
            <a:xfrm>
              <a:off x="3580217" y="2743614"/>
              <a:ext cx="1533489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>
                <a:spcAft>
                  <a:spcPts val="1200"/>
                </a:spcAft>
                <a:tabLst>
                  <a:tab pos="88900" algn="l"/>
                </a:tabLst>
              </a:pPr>
              <a:r>
                <a:rPr lang="hu-HU" sz="4800" b="1" i="0" u="none" strike="noStrike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01</a:t>
              </a:r>
              <a:endParaRPr lang="hu-HU" sz="4800" b="0" i="0" u="none" strike="noStrike" baseline="30000" dirty="0">
                <a:solidFill>
                  <a:schemeClr val="tx1"/>
                </a:solidFill>
                <a:latin typeface="ITC Avant Garde Pro Md" panose="020B0602020202020204" pitchFamily="34" charset="-18"/>
              </a:endParaRPr>
            </a:p>
          </p:txBody>
        </p:sp>
      </p:grp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5BD8563-7B71-4C15-A8DD-B3A04D5F308F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3500438" y="3170691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sp>
        <p:nvSpPr>
          <p:cNvPr id="45" name="Szöveg helye 3">
            <a:extLst>
              <a:ext uri="{FF2B5EF4-FFF2-40B4-BE49-F238E27FC236}">
                <a16:creationId xmlns:a16="http://schemas.microsoft.com/office/drawing/2014/main" id="{854B62E8-0C4E-4D8F-AEA6-5313780468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30164" y="3178936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sp>
        <p:nvSpPr>
          <p:cNvPr id="46" name="Szöveg helye 3">
            <a:extLst>
              <a:ext uri="{FF2B5EF4-FFF2-40B4-BE49-F238E27FC236}">
                <a16:creationId xmlns:a16="http://schemas.microsoft.com/office/drawing/2014/main" id="{A18B3FD0-28C4-40CE-A0DE-56AD3F6FF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71196" y="5042631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sp>
        <p:nvSpPr>
          <p:cNvPr id="47" name="Szöveg helye 3">
            <a:extLst>
              <a:ext uri="{FF2B5EF4-FFF2-40B4-BE49-F238E27FC236}">
                <a16:creationId xmlns:a16="http://schemas.microsoft.com/office/drawing/2014/main" id="{61875A85-1653-4A76-91CB-88A02FE775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00922" y="5050876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pic>
        <p:nvPicPr>
          <p:cNvPr id="48" name="Ábra 47">
            <a:extLst>
              <a:ext uri="{FF2B5EF4-FFF2-40B4-BE49-F238E27FC236}">
                <a16:creationId xmlns:a16="http://schemas.microsoft.com/office/drawing/2014/main" id="{186D87AC-5B8F-4F00-8618-3A0CFC9AC8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94584" y="6101254"/>
            <a:ext cx="1162673" cy="345742"/>
          </a:xfrm>
          <a:prstGeom prst="rect">
            <a:avLst/>
          </a:prstGeom>
        </p:spPr>
      </p:pic>
      <p:pic>
        <p:nvPicPr>
          <p:cNvPr id="49" name="Ábra 48">
            <a:extLst>
              <a:ext uri="{FF2B5EF4-FFF2-40B4-BE49-F238E27FC236}">
                <a16:creationId xmlns:a16="http://schemas.microsoft.com/office/drawing/2014/main" id="{687183F7-8145-4AA2-9AC4-3FDB9F73649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23654" y="6101254"/>
            <a:ext cx="1240382" cy="3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76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B68EDFBC-D47C-4099-BC66-B287F00C3E01}"/>
              </a:ext>
            </a:extLst>
          </p:cNvPr>
          <p:cNvSpPr/>
          <p:nvPr userDrawn="1"/>
        </p:nvSpPr>
        <p:spPr>
          <a:xfrm>
            <a:off x="1410278" y="1233713"/>
            <a:ext cx="5026808" cy="95654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F5CC4F52-6812-4419-894F-10C31A9C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7222738" cy="66081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3C382FFE-3357-4928-811C-0C2998B08948}"/>
              </a:ext>
            </a:extLst>
          </p:cNvPr>
          <p:cNvSpPr/>
          <p:nvPr/>
        </p:nvSpPr>
        <p:spPr>
          <a:xfrm>
            <a:off x="2838759" y="4829108"/>
            <a:ext cx="431492" cy="71568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1A5DC476-56E9-42E6-8712-65240EA65169}"/>
              </a:ext>
            </a:extLst>
          </p:cNvPr>
          <p:cNvSpPr txBox="1"/>
          <p:nvPr/>
        </p:nvSpPr>
        <p:spPr>
          <a:xfrm>
            <a:off x="2262794" y="4607184"/>
            <a:ext cx="154796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spcAft>
                <a:spcPts val="1200"/>
              </a:spcAft>
              <a:tabLst>
                <a:tab pos="88900" algn="l"/>
              </a:tabLst>
            </a:pPr>
            <a:r>
              <a:rPr lang="hu-HU" sz="4800" b="1" baseline="30000" dirty="0">
                <a:solidFill>
                  <a:schemeClr val="tx1"/>
                </a:solidFill>
                <a:latin typeface="ITC Avant Garde Pro Md" panose="020B0602020202020204" pitchFamily="34" charset="-18"/>
              </a:rPr>
              <a:t>03</a:t>
            </a:r>
            <a:endParaRPr lang="hu-HU" sz="4400" b="0" i="0" u="none" strike="noStrike" baseline="30000" dirty="0">
              <a:solidFill>
                <a:schemeClr val="tx1"/>
              </a:solidFill>
              <a:latin typeface="ITC Avant Garde Pro Md" panose="020B0602020202020204" pitchFamily="34" charset="-18"/>
            </a:endParaRPr>
          </a:p>
        </p:txBody>
      </p:sp>
      <p:grpSp>
        <p:nvGrpSpPr>
          <p:cNvPr id="30" name="Csoportba foglalás 29">
            <a:extLst>
              <a:ext uri="{FF2B5EF4-FFF2-40B4-BE49-F238E27FC236}">
                <a16:creationId xmlns:a16="http://schemas.microsoft.com/office/drawing/2014/main" id="{C946460F-1814-4DBD-9582-DF5174492E3E}"/>
              </a:ext>
            </a:extLst>
          </p:cNvPr>
          <p:cNvGrpSpPr/>
          <p:nvPr userDrawn="1"/>
        </p:nvGrpSpPr>
        <p:grpSpPr>
          <a:xfrm>
            <a:off x="5434764" y="4592041"/>
            <a:ext cx="1430971" cy="543739"/>
            <a:chOff x="6730164" y="4554161"/>
            <a:chExt cx="1430971" cy="543739"/>
          </a:xfrm>
        </p:grpSpPr>
        <p:sp>
          <p:nvSpPr>
            <p:cNvPr id="33" name="Téglalap 32">
              <a:extLst>
                <a:ext uri="{FF2B5EF4-FFF2-40B4-BE49-F238E27FC236}">
                  <a16:creationId xmlns:a16="http://schemas.microsoft.com/office/drawing/2014/main" id="{5A005D16-E7D2-4B0A-8950-6ED1311EC931}"/>
                </a:ext>
              </a:extLst>
            </p:cNvPr>
            <p:cNvSpPr/>
            <p:nvPr/>
          </p:nvSpPr>
          <p:spPr>
            <a:xfrm>
              <a:off x="7260814" y="4754871"/>
              <a:ext cx="438561" cy="64779"/>
            </a:xfrm>
            <a:prstGeom prst="rect">
              <a:avLst/>
            </a:prstGeom>
            <a:solidFill>
              <a:srgbClr val="E300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34" name="Szövegdoboz 33">
              <a:extLst>
                <a:ext uri="{FF2B5EF4-FFF2-40B4-BE49-F238E27FC236}">
                  <a16:creationId xmlns:a16="http://schemas.microsoft.com/office/drawing/2014/main" id="{E4937A7E-37A4-446D-8A6B-F4CB2DB28EEE}"/>
                </a:ext>
              </a:extLst>
            </p:cNvPr>
            <p:cNvSpPr txBox="1"/>
            <p:nvPr/>
          </p:nvSpPr>
          <p:spPr>
            <a:xfrm>
              <a:off x="6730164" y="4554161"/>
              <a:ext cx="1430971" cy="543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>
                <a:spcAft>
                  <a:spcPts val="1200"/>
                </a:spcAft>
                <a:tabLst>
                  <a:tab pos="88900" algn="l"/>
                </a:tabLst>
              </a:pPr>
              <a:r>
                <a:rPr lang="hu-HU" sz="4400" b="1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04</a:t>
              </a:r>
              <a:endParaRPr lang="hu-HU" sz="4400" b="0" i="0" u="none" strike="noStrike" baseline="30000" dirty="0">
                <a:solidFill>
                  <a:schemeClr val="tx1"/>
                </a:solidFill>
                <a:latin typeface="ITC Avant Garde Pro Md" panose="020B0602020202020204" pitchFamily="34" charset="-18"/>
              </a:endParaRPr>
            </a:p>
          </p:txBody>
        </p:sp>
      </p:grpSp>
      <p:grpSp>
        <p:nvGrpSpPr>
          <p:cNvPr id="35" name="Csoportba foglalás 34">
            <a:extLst>
              <a:ext uri="{FF2B5EF4-FFF2-40B4-BE49-F238E27FC236}">
                <a16:creationId xmlns:a16="http://schemas.microsoft.com/office/drawing/2014/main" id="{A5FD6431-FB84-4F67-B1F1-142D7A83882C}"/>
              </a:ext>
            </a:extLst>
          </p:cNvPr>
          <p:cNvGrpSpPr/>
          <p:nvPr userDrawn="1"/>
        </p:nvGrpSpPr>
        <p:grpSpPr>
          <a:xfrm>
            <a:off x="5402249" y="2790501"/>
            <a:ext cx="1534539" cy="584774"/>
            <a:chOff x="6697649" y="2752621"/>
            <a:chExt cx="1534539" cy="584774"/>
          </a:xfrm>
        </p:grpSpPr>
        <p:sp>
          <p:nvSpPr>
            <p:cNvPr id="38" name="Téglalap 37">
              <a:extLst>
                <a:ext uri="{FF2B5EF4-FFF2-40B4-BE49-F238E27FC236}">
                  <a16:creationId xmlns:a16="http://schemas.microsoft.com/office/drawing/2014/main" id="{03DC4F9D-F17D-44F1-86C9-8D577B094B62}"/>
                </a:ext>
              </a:extLst>
            </p:cNvPr>
            <p:cNvSpPr/>
            <p:nvPr/>
          </p:nvSpPr>
          <p:spPr>
            <a:xfrm>
              <a:off x="7260814" y="2954207"/>
              <a:ext cx="498885" cy="71568"/>
            </a:xfrm>
            <a:prstGeom prst="rect">
              <a:avLst/>
            </a:prstGeom>
            <a:solidFill>
              <a:srgbClr val="E300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39" name="Szövegdoboz 38">
              <a:extLst>
                <a:ext uri="{FF2B5EF4-FFF2-40B4-BE49-F238E27FC236}">
                  <a16:creationId xmlns:a16="http://schemas.microsoft.com/office/drawing/2014/main" id="{B8B7293D-10AB-45A8-ABCF-E4AB4D568169}"/>
                </a:ext>
              </a:extLst>
            </p:cNvPr>
            <p:cNvSpPr txBox="1"/>
            <p:nvPr/>
          </p:nvSpPr>
          <p:spPr>
            <a:xfrm>
              <a:off x="6697649" y="2752621"/>
              <a:ext cx="1534539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>
                <a:spcAft>
                  <a:spcPts val="1200"/>
                </a:spcAft>
                <a:tabLst>
                  <a:tab pos="88900" algn="l"/>
                </a:tabLst>
              </a:pPr>
              <a:r>
                <a:rPr lang="hu-HU" sz="4800" b="1" i="0" u="none" strike="noStrike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02</a:t>
              </a:r>
              <a:endParaRPr lang="hu-HU" sz="4400" b="0" i="0" u="none" strike="noStrike" baseline="30000" dirty="0">
                <a:solidFill>
                  <a:schemeClr val="tx1"/>
                </a:solidFill>
                <a:latin typeface="ITC Avant Garde Pro Md" panose="020B0602020202020204" pitchFamily="34" charset="-18"/>
              </a:endParaRPr>
            </a:p>
          </p:txBody>
        </p:sp>
      </p:grpSp>
      <p:grpSp>
        <p:nvGrpSpPr>
          <p:cNvPr id="40" name="Csoportba foglalás 39">
            <a:extLst>
              <a:ext uri="{FF2B5EF4-FFF2-40B4-BE49-F238E27FC236}">
                <a16:creationId xmlns:a16="http://schemas.microsoft.com/office/drawing/2014/main" id="{22569DF9-36DD-4509-925A-14F0A0E19793}"/>
              </a:ext>
            </a:extLst>
          </p:cNvPr>
          <p:cNvGrpSpPr/>
          <p:nvPr userDrawn="1"/>
        </p:nvGrpSpPr>
        <p:grpSpPr>
          <a:xfrm>
            <a:off x="2284817" y="2781494"/>
            <a:ext cx="1533489" cy="584774"/>
            <a:chOff x="3580217" y="2743614"/>
            <a:chExt cx="1533489" cy="584774"/>
          </a:xfrm>
        </p:grpSpPr>
        <p:sp>
          <p:nvSpPr>
            <p:cNvPr id="43" name="Téglalap 42">
              <a:extLst>
                <a:ext uri="{FF2B5EF4-FFF2-40B4-BE49-F238E27FC236}">
                  <a16:creationId xmlns:a16="http://schemas.microsoft.com/office/drawing/2014/main" id="{AAEE8BF4-623A-4F60-B75F-00AD067B0E55}"/>
                </a:ext>
              </a:extLst>
            </p:cNvPr>
            <p:cNvSpPr/>
            <p:nvPr/>
          </p:nvSpPr>
          <p:spPr>
            <a:xfrm>
              <a:off x="4134159" y="2954207"/>
              <a:ext cx="431492" cy="71568"/>
            </a:xfrm>
            <a:prstGeom prst="rect">
              <a:avLst/>
            </a:prstGeom>
            <a:solidFill>
              <a:srgbClr val="E300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44" name="Szövegdoboz 43">
              <a:extLst>
                <a:ext uri="{FF2B5EF4-FFF2-40B4-BE49-F238E27FC236}">
                  <a16:creationId xmlns:a16="http://schemas.microsoft.com/office/drawing/2014/main" id="{BE9D822F-7F88-4DD3-8524-060351A42FD5}"/>
                </a:ext>
              </a:extLst>
            </p:cNvPr>
            <p:cNvSpPr txBox="1"/>
            <p:nvPr/>
          </p:nvSpPr>
          <p:spPr>
            <a:xfrm>
              <a:off x="3580217" y="2743614"/>
              <a:ext cx="1533489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>
                <a:spcAft>
                  <a:spcPts val="1200"/>
                </a:spcAft>
                <a:tabLst>
                  <a:tab pos="88900" algn="l"/>
                </a:tabLst>
              </a:pPr>
              <a:r>
                <a:rPr lang="hu-HU" sz="4800" b="1" i="0" u="none" strike="noStrike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01</a:t>
              </a:r>
              <a:endParaRPr lang="hu-HU" sz="4800" b="0" i="0" u="none" strike="noStrike" baseline="30000" dirty="0">
                <a:solidFill>
                  <a:schemeClr val="tx1"/>
                </a:solidFill>
                <a:latin typeface="ITC Avant Garde Pro Md" panose="020B0602020202020204" pitchFamily="34" charset="-18"/>
              </a:endParaRPr>
            </a:p>
          </p:txBody>
        </p:sp>
      </p:grp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5BD8563-7B71-4C15-A8DD-B3A04D5F308F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2205038" y="3208571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sp>
        <p:nvSpPr>
          <p:cNvPr id="45" name="Szöveg helye 3">
            <a:extLst>
              <a:ext uri="{FF2B5EF4-FFF2-40B4-BE49-F238E27FC236}">
                <a16:creationId xmlns:a16="http://schemas.microsoft.com/office/drawing/2014/main" id="{854B62E8-0C4E-4D8F-AEA6-5313780468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4764" y="3216816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sp>
        <p:nvSpPr>
          <p:cNvPr id="46" name="Szöveg helye 3">
            <a:extLst>
              <a:ext uri="{FF2B5EF4-FFF2-40B4-BE49-F238E27FC236}">
                <a16:creationId xmlns:a16="http://schemas.microsoft.com/office/drawing/2014/main" id="{A18B3FD0-28C4-40CE-A0DE-56AD3F6FF2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5796" y="5080511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sp>
        <p:nvSpPr>
          <p:cNvPr id="47" name="Szöveg helye 3">
            <a:extLst>
              <a:ext uri="{FF2B5EF4-FFF2-40B4-BE49-F238E27FC236}">
                <a16:creationId xmlns:a16="http://schemas.microsoft.com/office/drawing/2014/main" id="{61875A85-1653-4A76-91CB-88A02FE775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5522" y="5088756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grpSp>
        <p:nvGrpSpPr>
          <p:cNvPr id="25" name="Csoportba foglalás 24">
            <a:extLst>
              <a:ext uri="{FF2B5EF4-FFF2-40B4-BE49-F238E27FC236}">
                <a16:creationId xmlns:a16="http://schemas.microsoft.com/office/drawing/2014/main" id="{8425028D-FC3D-434E-A3D9-5459A1B56AFF}"/>
              </a:ext>
            </a:extLst>
          </p:cNvPr>
          <p:cNvGrpSpPr/>
          <p:nvPr userDrawn="1"/>
        </p:nvGrpSpPr>
        <p:grpSpPr>
          <a:xfrm>
            <a:off x="8199736" y="4572808"/>
            <a:ext cx="1430971" cy="543739"/>
            <a:chOff x="6730164" y="4554161"/>
            <a:chExt cx="1430971" cy="543739"/>
          </a:xfrm>
        </p:grpSpPr>
        <p:sp>
          <p:nvSpPr>
            <p:cNvPr id="27" name="Téglalap 26">
              <a:extLst>
                <a:ext uri="{FF2B5EF4-FFF2-40B4-BE49-F238E27FC236}">
                  <a16:creationId xmlns:a16="http://schemas.microsoft.com/office/drawing/2014/main" id="{8CC72675-DEF0-458C-B109-19CB3E2EF983}"/>
                </a:ext>
              </a:extLst>
            </p:cNvPr>
            <p:cNvSpPr/>
            <p:nvPr/>
          </p:nvSpPr>
          <p:spPr>
            <a:xfrm>
              <a:off x="7260814" y="4754871"/>
              <a:ext cx="438561" cy="64779"/>
            </a:xfrm>
            <a:prstGeom prst="rect">
              <a:avLst/>
            </a:prstGeom>
            <a:solidFill>
              <a:srgbClr val="E300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32" name="Szövegdoboz 31">
              <a:extLst>
                <a:ext uri="{FF2B5EF4-FFF2-40B4-BE49-F238E27FC236}">
                  <a16:creationId xmlns:a16="http://schemas.microsoft.com/office/drawing/2014/main" id="{51B9B4AB-A570-4420-B0B8-2FB3002B20EE}"/>
                </a:ext>
              </a:extLst>
            </p:cNvPr>
            <p:cNvSpPr txBox="1"/>
            <p:nvPr/>
          </p:nvSpPr>
          <p:spPr>
            <a:xfrm>
              <a:off x="6730164" y="4554161"/>
              <a:ext cx="1430971" cy="543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>
                <a:spcAft>
                  <a:spcPts val="1200"/>
                </a:spcAft>
                <a:tabLst>
                  <a:tab pos="88900" algn="l"/>
                </a:tabLst>
              </a:pPr>
              <a:r>
                <a:rPr lang="hu-HU" sz="4400" b="1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0</a:t>
              </a:r>
              <a:r>
                <a:rPr lang="en-US" sz="4400" b="1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6</a:t>
              </a:r>
              <a:endParaRPr lang="hu-HU" sz="4400" b="0" i="0" u="none" strike="noStrike" baseline="30000" dirty="0">
                <a:solidFill>
                  <a:schemeClr val="tx1"/>
                </a:solidFill>
                <a:latin typeface="ITC Avant Garde Pro Md" panose="020B0602020202020204" pitchFamily="34" charset="-18"/>
              </a:endParaRPr>
            </a:p>
          </p:txBody>
        </p:sp>
      </p:grpSp>
      <p:grpSp>
        <p:nvGrpSpPr>
          <p:cNvPr id="37" name="Csoportba foglalás 36">
            <a:extLst>
              <a:ext uri="{FF2B5EF4-FFF2-40B4-BE49-F238E27FC236}">
                <a16:creationId xmlns:a16="http://schemas.microsoft.com/office/drawing/2014/main" id="{0024BAF4-1A10-41D2-B2FD-A0466E9B1ADA}"/>
              </a:ext>
            </a:extLst>
          </p:cNvPr>
          <p:cNvGrpSpPr/>
          <p:nvPr userDrawn="1"/>
        </p:nvGrpSpPr>
        <p:grpSpPr>
          <a:xfrm>
            <a:off x="8167221" y="2771268"/>
            <a:ext cx="1534539" cy="584774"/>
            <a:chOff x="6697649" y="2752621"/>
            <a:chExt cx="1534539" cy="584774"/>
          </a:xfrm>
        </p:grpSpPr>
        <p:sp>
          <p:nvSpPr>
            <p:cNvPr id="42" name="Téglalap 41">
              <a:extLst>
                <a:ext uri="{FF2B5EF4-FFF2-40B4-BE49-F238E27FC236}">
                  <a16:creationId xmlns:a16="http://schemas.microsoft.com/office/drawing/2014/main" id="{86AE0A62-94E4-49ED-A7A9-971D013ED41E}"/>
                </a:ext>
              </a:extLst>
            </p:cNvPr>
            <p:cNvSpPr/>
            <p:nvPr/>
          </p:nvSpPr>
          <p:spPr>
            <a:xfrm>
              <a:off x="7260814" y="2954207"/>
              <a:ext cx="498885" cy="71568"/>
            </a:xfrm>
            <a:prstGeom prst="rect">
              <a:avLst/>
            </a:prstGeom>
            <a:solidFill>
              <a:srgbClr val="E300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48" name="Szövegdoboz 47">
              <a:extLst>
                <a:ext uri="{FF2B5EF4-FFF2-40B4-BE49-F238E27FC236}">
                  <a16:creationId xmlns:a16="http://schemas.microsoft.com/office/drawing/2014/main" id="{0CC7EEAF-0C2A-4720-94E9-C6AE4D952908}"/>
                </a:ext>
              </a:extLst>
            </p:cNvPr>
            <p:cNvSpPr txBox="1"/>
            <p:nvPr/>
          </p:nvSpPr>
          <p:spPr>
            <a:xfrm>
              <a:off x="6697649" y="2752621"/>
              <a:ext cx="1534539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rtl="0">
                <a:spcAft>
                  <a:spcPts val="1200"/>
                </a:spcAft>
                <a:tabLst>
                  <a:tab pos="88900" algn="l"/>
                </a:tabLst>
              </a:pPr>
              <a:r>
                <a:rPr lang="hu-HU" sz="4800" b="1" i="0" u="none" strike="noStrike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0</a:t>
              </a:r>
              <a:r>
                <a:rPr lang="en-US" sz="4800" b="1" i="0" u="none" strike="noStrike" baseline="30000" dirty="0">
                  <a:solidFill>
                    <a:schemeClr val="tx1"/>
                  </a:solidFill>
                  <a:latin typeface="ITC Avant Garde Pro Md" panose="020B0602020202020204" pitchFamily="34" charset="-18"/>
                </a:rPr>
                <a:t>5</a:t>
              </a:r>
              <a:endParaRPr lang="hu-HU" sz="4400" b="0" i="0" u="none" strike="noStrike" baseline="30000" dirty="0">
                <a:solidFill>
                  <a:schemeClr val="tx1"/>
                </a:solidFill>
                <a:latin typeface="ITC Avant Garde Pro Md" panose="020B0602020202020204" pitchFamily="34" charset="-18"/>
              </a:endParaRPr>
            </a:p>
          </p:txBody>
        </p:sp>
      </p:grpSp>
      <p:sp>
        <p:nvSpPr>
          <p:cNvPr id="49" name="Szöveg helye 3">
            <a:extLst>
              <a:ext uri="{FF2B5EF4-FFF2-40B4-BE49-F238E27FC236}">
                <a16:creationId xmlns:a16="http://schemas.microsoft.com/office/drawing/2014/main" id="{793BB942-C20F-464C-BB5C-DC4FB4655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67221" y="3208571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sp>
        <p:nvSpPr>
          <p:cNvPr id="50" name="Szöveg helye 3">
            <a:extLst>
              <a:ext uri="{FF2B5EF4-FFF2-40B4-BE49-F238E27FC236}">
                <a16:creationId xmlns:a16="http://schemas.microsoft.com/office/drawing/2014/main" id="{E3FA4124-1375-466C-BBA1-4B24DD6A3C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7979" y="5080511"/>
            <a:ext cx="16859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hu-HU" sz="2400" b="1" baseline="30000" dirty="0" smtClean="0">
                <a:latin typeface="ITC Avant Garde Pro Md" panose="020B0602020202020204" pitchFamily="34" charset="-18"/>
              </a:defRPr>
            </a:lvl1pPr>
          </a:lstStyle>
          <a:p>
            <a:pPr marL="0" marR="0" lvl="0" algn="ctr">
              <a:spcAft>
                <a:spcPts val="1200"/>
              </a:spcAft>
              <a:tabLst>
                <a:tab pos="88900" algn="l"/>
              </a:tabLst>
            </a:pPr>
            <a:r>
              <a:rPr lang="hu-HU"/>
              <a:t>Mintaszöveg szerkesztése</a:t>
            </a:r>
          </a:p>
        </p:txBody>
      </p:sp>
      <p:pic>
        <p:nvPicPr>
          <p:cNvPr id="51" name="Ábra 50">
            <a:extLst>
              <a:ext uri="{FF2B5EF4-FFF2-40B4-BE49-F238E27FC236}">
                <a16:creationId xmlns:a16="http://schemas.microsoft.com/office/drawing/2014/main" id="{28DDDE8B-8B5D-4B47-924E-338208F052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4584" y="6101254"/>
            <a:ext cx="1162673" cy="345742"/>
          </a:xfrm>
          <a:prstGeom prst="rect">
            <a:avLst/>
          </a:prstGeom>
        </p:spPr>
      </p:pic>
      <p:pic>
        <p:nvPicPr>
          <p:cNvPr id="52" name="Ábra 51">
            <a:extLst>
              <a:ext uri="{FF2B5EF4-FFF2-40B4-BE49-F238E27FC236}">
                <a16:creationId xmlns:a16="http://schemas.microsoft.com/office/drawing/2014/main" id="{7156F67E-F6C9-43A3-9735-7FF6F15029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3654" y="6101254"/>
            <a:ext cx="1240382" cy="3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4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B68EDFBC-D47C-4099-BC66-B287F00C3E01}"/>
              </a:ext>
            </a:extLst>
          </p:cNvPr>
          <p:cNvSpPr/>
          <p:nvPr userDrawn="1"/>
        </p:nvSpPr>
        <p:spPr>
          <a:xfrm>
            <a:off x="1417073" y="1211812"/>
            <a:ext cx="2071562" cy="95654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F5CC4F52-6812-4419-894F-10C31A9C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220" y="1211812"/>
            <a:ext cx="4696228" cy="66521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u="none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B4AAB90A-374D-410E-BDB3-6892D7A54880}"/>
              </a:ext>
            </a:extLst>
          </p:cNvPr>
          <p:cNvSpPr/>
          <p:nvPr userDrawn="1"/>
        </p:nvSpPr>
        <p:spPr>
          <a:xfrm>
            <a:off x="6298216" y="1290338"/>
            <a:ext cx="4220492" cy="4468814"/>
          </a:xfrm>
          <a:prstGeom prst="rect">
            <a:avLst/>
          </a:prstGeom>
          <a:solidFill>
            <a:srgbClr val="168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Kép helye 4">
            <a:extLst>
              <a:ext uri="{FF2B5EF4-FFF2-40B4-BE49-F238E27FC236}">
                <a16:creationId xmlns:a16="http://schemas.microsoft.com/office/drawing/2014/main" id="{0AB057FF-DDDF-4244-B7F5-675E27F895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4267" y="1152882"/>
            <a:ext cx="4220492" cy="4493306"/>
          </a:xfrm>
          <a:prstGeom prst="rect">
            <a:avLst/>
          </a:prstGeom>
        </p:spPr>
        <p:txBody>
          <a:bodyPr/>
          <a:lstStyle/>
          <a:p>
            <a:r>
              <a:rPr lang="hu-HU"/>
              <a:t>Kép beszúrásához kattintson az ikonra</a:t>
            </a:r>
            <a:endParaRPr lang="hu-HU" dirty="0"/>
          </a:p>
        </p:txBody>
      </p:sp>
      <p:pic>
        <p:nvPicPr>
          <p:cNvPr id="14" name="Ábra 13">
            <a:extLst>
              <a:ext uri="{FF2B5EF4-FFF2-40B4-BE49-F238E27FC236}">
                <a16:creationId xmlns:a16="http://schemas.microsoft.com/office/drawing/2014/main" id="{C8033C4E-5081-4DF6-B366-698BE0C74B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4584" y="6101254"/>
            <a:ext cx="1162673" cy="345742"/>
          </a:xfrm>
          <a:prstGeom prst="rect">
            <a:avLst/>
          </a:prstGeom>
        </p:spPr>
      </p:pic>
      <p:pic>
        <p:nvPicPr>
          <p:cNvPr id="15" name="Ábra 14">
            <a:extLst>
              <a:ext uri="{FF2B5EF4-FFF2-40B4-BE49-F238E27FC236}">
                <a16:creationId xmlns:a16="http://schemas.microsoft.com/office/drawing/2014/main" id="{12573770-3928-4038-AF67-4CE556F375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3654" y="6101254"/>
            <a:ext cx="1240382" cy="3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1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D7A90484-FFAF-4187-8783-8135AD7339E0}"/>
              </a:ext>
            </a:extLst>
          </p:cNvPr>
          <p:cNvSpPr/>
          <p:nvPr userDrawn="1"/>
        </p:nvSpPr>
        <p:spPr>
          <a:xfrm>
            <a:off x="4850164" y="1233713"/>
            <a:ext cx="5026808" cy="95654"/>
          </a:xfrm>
          <a:prstGeom prst="rect">
            <a:avLst/>
          </a:prstGeom>
          <a:solidFill>
            <a:srgbClr val="E3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DDE128D-EC83-41D1-93AE-0643889C3E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3272" y="549728"/>
            <a:ext cx="3603171" cy="50999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10" name="Cím 1">
            <a:extLst>
              <a:ext uri="{FF2B5EF4-FFF2-40B4-BE49-F238E27FC236}">
                <a16:creationId xmlns:a16="http://schemas.microsoft.com/office/drawing/2014/main" id="{DBB2FEFD-07FF-471A-9F31-2DF0657AB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14" y="668337"/>
            <a:ext cx="5285933" cy="74228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14" name="Tartalom helye 2">
            <a:extLst>
              <a:ext uri="{FF2B5EF4-FFF2-40B4-BE49-F238E27FC236}">
                <a16:creationId xmlns:a16="http://schemas.microsoft.com/office/drawing/2014/main" id="{8005BD7A-0D39-4313-ACBC-3D3419378D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3662" y="1731074"/>
            <a:ext cx="5262297" cy="40447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1" i="0" u="none" strike="noStrike" kern="1200" baseline="30000" dirty="0">
                <a:solidFill>
                  <a:schemeClr val="tx1"/>
                </a:solidFill>
                <a:latin typeface="ITC Avant Garde Pro Md" panose="020B0602020202020204" pitchFamily="34" charset="-18"/>
                <a:ea typeface="+mn-ea"/>
                <a:cs typeface="+mn-cs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67FAE84E-425C-480A-A1A4-04DA0FB4367F}"/>
              </a:ext>
            </a:extLst>
          </p:cNvPr>
          <p:cNvSpPr/>
          <p:nvPr userDrawn="1"/>
        </p:nvSpPr>
        <p:spPr>
          <a:xfrm>
            <a:off x="4675414" y="1814501"/>
            <a:ext cx="73631" cy="218100"/>
          </a:xfrm>
          <a:prstGeom prst="rect">
            <a:avLst/>
          </a:prstGeom>
          <a:solidFill>
            <a:srgbClr val="168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6" name="Tartalom helye 2">
            <a:extLst>
              <a:ext uri="{FF2B5EF4-FFF2-40B4-BE49-F238E27FC236}">
                <a16:creationId xmlns:a16="http://schemas.microsoft.com/office/drawing/2014/main" id="{CC0EBD32-3D2E-44BF-B655-C8105F080B0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93661" y="2199445"/>
            <a:ext cx="5262297" cy="1539798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0" i="0" u="none" strike="noStrike" kern="1200" baseline="30000" dirty="0" smtClean="0">
                <a:solidFill>
                  <a:schemeClr val="tx1"/>
                </a:solidFill>
                <a:latin typeface="Harriet Text" panose="02000000000000000000" pitchFamily="50" charset="-18"/>
                <a:ea typeface="+mn-ea"/>
                <a:cs typeface="Times New Roman" panose="02020603050405020304" pitchFamily="18" charset="0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7" name="Tartalom helye 2">
            <a:extLst>
              <a:ext uri="{FF2B5EF4-FFF2-40B4-BE49-F238E27FC236}">
                <a16:creationId xmlns:a16="http://schemas.microsoft.com/office/drawing/2014/main" id="{8A3EDB8A-7CEA-4539-8865-AB1C8ADB74A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793662" y="3931065"/>
            <a:ext cx="5262297" cy="404479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1" i="0" u="none" strike="noStrike" kern="1200" baseline="30000" dirty="0">
                <a:solidFill>
                  <a:schemeClr val="tx1"/>
                </a:solidFill>
                <a:latin typeface="ITC Avant Garde Pro Md" panose="020B0602020202020204" pitchFamily="34" charset="-18"/>
                <a:ea typeface="+mn-ea"/>
                <a:cs typeface="+mn-cs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252977EA-24E8-4CBE-80E1-17AFE6C54B60}"/>
              </a:ext>
            </a:extLst>
          </p:cNvPr>
          <p:cNvSpPr/>
          <p:nvPr userDrawn="1"/>
        </p:nvSpPr>
        <p:spPr>
          <a:xfrm>
            <a:off x="4675414" y="4014492"/>
            <a:ext cx="73631" cy="218100"/>
          </a:xfrm>
          <a:prstGeom prst="rect">
            <a:avLst/>
          </a:prstGeom>
          <a:solidFill>
            <a:srgbClr val="168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9" name="Tartalom helye 2">
            <a:extLst>
              <a:ext uri="{FF2B5EF4-FFF2-40B4-BE49-F238E27FC236}">
                <a16:creationId xmlns:a16="http://schemas.microsoft.com/office/drawing/2014/main" id="{8F282C01-F089-4465-8216-615C325C6A15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793661" y="4399436"/>
            <a:ext cx="5262297" cy="1250250"/>
          </a:xfrm>
          <a:prstGeom prst="rect">
            <a:avLst/>
          </a:prstGeom>
        </p:spPr>
        <p:txBody>
          <a:bodyPr/>
          <a:lstStyle>
            <a:lvl1pPr marL="0" marR="0" indent="0" algn="just" defTabSz="914400" rtl="0" eaLnBrk="1" latinLnBrk="0" hangingPunct="1">
              <a:lnSpc>
                <a:spcPct val="2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None/>
              <a:tabLst>
                <a:tab pos="88900" algn="l"/>
              </a:tabLst>
              <a:defRPr lang="hu-HU" sz="1800" b="0" i="0" u="none" strike="noStrike" kern="1200" baseline="30000" dirty="0" smtClean="0">
                <a:solidFill>
                  <a:schemeClr val="tx1"/>
                </a:solidFill>
                <a:latin typeface="Harriet Text" panose="02000000000000000000" pitchFamily="50" charset="-18"/>
                <a:ea typeface="+mn-ea"/>
                <a:cs typeface="Times New Roman" panose="02020603050405020304" pitchFamily="18" charset="0"/>
              </a:defRPr>
            </a:lvl1pPr>
            <a:lvl2pPr marL="6858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2pPr>
            <a:lvl3pPr marL="11430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3pPr>
            <a:lvl4pPr marL="16002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4pPr>
            <a:lvl5pPr marL="2057400" indent="-228600">
              <a:buClr>
                <a:srgbClr val="000000"/>
              </a:buClr>
              <a:buFont typeface="Century Gothic" panose="020B0502020202020204" pitchFamily="34" charset="0"/>
              <a:buChar char="▐"/>
              <a:defRPr>
                <a:latin typeface="+mj-lt"/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pic>
        <p:nvPicPr>
          <p:cNvPr id="20" name="Ábra 19">
            <a:extLst>
              <a:ext uri="{FF2B5EF4-FFF2-40B4-BE49-F238E27FC236}">
                <a16:creationId xmlns:a16="http://schemas.microsoft.com/office/drawing/2014/main" id="{4A9C3D39-5364-4414-BDB0-D879E910D0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4584" y="6101254"/>
            <a:ext cx="1162673" cy="345742"/>
          </a:xfrm>
          <a:prstGeom prst="rect">
            <a:avLst/>
          </a:prstGeom>
        </p:spPr>
      </p:pic>
      <p:pic>
        <p:nvPicPr>
          <p:cNvPr id="21" name="Ábra 20">
            <a:extLst>
              <a:ext uri="{FF2B5EF4-FFF2-40B4-BE49-F238E27FC236}">
                <a16:creationId xmlns:a16="http://schemas.microsoft.com/office/drawing/2014/main" id="{6E0C5155-349E-4C11-88AC-EBF819008F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3654" y="6101254"/>
            <a:ext cx="1240382" cy="3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Ábra 14">
            <a:extLst>
              <a:ext uri="{FF2B5EF4-FFF2-40B4-BE49-F238E27FC236}">
                <a16:creationId xmlns:a16="http://schemas.microsoft.com/office/drawing/2014/main" id="{354022E6-E80E-4B05-B91E-8A314F2189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5" t="26088" r="5598" b="27028"/>
          <a:stretch/>
        </p:blipFill>
        <p:spPr>
          <a:xfrm>
            <a:off x="6000" y="-342900"/>
            <a:ext cx="12186000" cy="6858000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59AC1AC4-3248-43C1-AD24-1DBA345F229F}"/>
              </a:ext>
            </a:extLst>
          </p:cNvPr>
          <p:cNvSpPr/>
          <p:nvPr userDrawn="1"/>
        </p:nvSpPr>
        <p:spPr>
          <a:xfrm>
            <a:off x="4540811" y="2980177"/>
            <a:ext cx="3244289" cy="105923"/>
          </a:xfrm>
          <a:prstGeom prst="rect">
            <a:avLst/>
          </a:prstGeom>
          <a:solidFill>
            <a:srgbClr val="007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3200" dirty="0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FDE8F8C8-3A8D-48F9-9FDA-47B3F6D19709}"/>
              </a:ext>
            </a:extLst>
          </p:cNvPr>
          <p:cNvSpPr txBox="1"/>
          <p:nvPr userDrawn="1"/>
        </p:nvSpPr>
        <p:spPr>
          <a:xfrm>
            <a:off x="12700" y="2671464"/>
            <a:ext cx="12166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baseline="30000" dirty="0" err="1">
                <a:solidFill>
                  <a:schemeClr val="bg1"/>
                </a:solidFill>
                <a:latin typeface="ITC Avant Garde Pro Md" panose="020B0602020202020204" pitchFamily="34" charset="-18"/>
              </a:rPr>
              <a:t>Köszönjük</a:t>
            </a:r>
            <a:br>
              <a:rPr lang="en-US" sz="7200" b="1" baseline="30000" dirty="0">
                <a:solidFill>
                  <a:schemeClr val="bg1"/>
                </a:solidFill>
                <a:latin typeface="ITC Avant Garde Pro Md" panose="020B0602020202020204" pitchFamily="34" charset="-18"/>
              </a:rPr>
            </a:br>
            <a:r>
              <a:rPr lang="en-US" sz="7200" b="1" baseline="30000" dirty="0">
                <a:solidFill>
                  <a:schemeClr val="bg1"/>
                </a:solidFill>
                <a:latin typeface="ITC Avant Garde Pro Md" panose="020B0602020202020204" pitchFamily="34" charset="-18"/>
              </a:rPr>
              <a:t>a </a:t>
            </a:r>
            <a:r>
              <a:rPr lang="en-US" sz="7200" b="1" baseline="30000" dirty="0" err="1">
                <a:solidFill>
                  <a:schemeClr val="bg1"/>
                </a:solidFill>
                <a:latin typeface="ITC Avant Garde Pro Md" panose="020B0602020202020204" pitchFamily="34" charset="-18"/>
              </a:rPr>
              <a:t>figyelmet</a:t>
            </a:r>
            <a:r>
              <a:rPr lang="en-US" sz="7200" b="1" baseline="30000" dirty="0">
                <a:solidFill>
                  <a:schemeClr val="bg1"/>
                </a:solidFill>
                <a:latin typeface="ITC Avant Garde Pro Md" panose="020B0602020202020204" pitchFamily="34" charset="-18"/>
              </a:rPr>
              <a:t>!</a:t>
            </a:r>
          </a:p>
        </p:txBody>
      </p:sp>
      <p:pic>
        <p:nvPicPr>
          <p:cNvPr id="18" name="Ábra 17">
            <a:extLst>
              <a:ext uri="{FF2B5EF4-FFF2-40B4-BE49-F238E27FC236}">
                <a16:creationId xmlns:a16="http://schemas.microsoft.com/office/drawing/2014/main" id="{94879B95-5689-49A1-91D1-19B2D2E386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36877" y="5466266"/>
            <a:ext cx="2361152" cy="90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00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Ábra 6">
            <a:extLst>
              <a:ext uri="{FF2B5EF4-FFF2-40B4-BE49-F238E27FC236}">
                <a16:creationId xmlns:a16="http://schemas.microsoft.com/office/drawing/2014/main" id="{E60E3904-7670-45E1-9591-F5164E64DC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10225" y="0"/>
            <a:ext cx="1155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791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1" r:id="rId4"/>
    <p:sldLayoutId id="2147483662" r:id="rId5"/>
    <p:sldLayoutId id="2147483663" r:id="rId6"/>
    <p:sldLayoutId id="2147483664" r:id="rId7"/>
    <p:sldLayoutId id="2147483660" r:id="rId8"/>
    <p:sldLayoutId id="214748365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113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Ábra 6">
            <a:extLst>
              <a:ext uri="{FF2B5EF4-FFF2-40B4-BE49-F238E27FC236}">
                <a16:creationId xmlns:a16="http://schemas.microsoft.com/office/drawing/2014/main" id="{D5E5D815-BEA1-43F7-AEB2-85B8DD030B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745" t="26088" r="5598" b="27028"/>
          <a:stretch/>
        </p:blipFill>
        <p:spPr>
          <a:xfrm>
            <a:off x="0" y="0"/>
            <a:ext cx="1218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70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stock.com/free-videos/golden-leaves-sun-rising-branches-1101157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190465" TargetMode="External"/><Relationship Id="rId2" Type="http://schemas.openxmlformats.org/officeDocument/2006/relationships/image" Target="../media/image22.jpg!d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851216" TargetMode="External"/><Relationship Id="rId2" Type="http://schemas.openxmlformats.org/officeDocument/2006/relationships/image" Target="../media/image24.jpg!d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25849" TargetMode="External"/><Relationship Id="rId2" Type="http://schemas.openxmlformats.org/officeDocument/2006/relationships/image" Target="../media/image25.jpg!d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361125" TargetMode="External"/><Relationship Id="rId2" Type="http://schemas.openxmlformats.org/officeDocument/2006/relationships/image" Target="../media/image26.jpg!d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635460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ourworld.unu.edu/en/european-trains-go-down-renewable-route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BB11B4-BDA9-F6A5-7387-3673F7C0D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653" y="930947"/>
            <a:ext cx="4016374" cy="2387600"/>
          </a:xfrm>
        </p:spPr>
        <p:txBody>
          <a:bodyPr>
            <a:normAutofit/>
          </a:bodyPr>
          <a:lstStyle/>
          <a:p>
            <a:r>
              <a:rPr lang="hu-HU" sz="3600" b="1" dirty="0"/>
              <a:t>Hogyan lehet Székesfehérvár még sikeresebb?</a:t>
            </a:r>
            <a:r>
              <a:rPr lang="hu-HU" sz="3600" dirty="0"/>
              <a:t> 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90AF8BB-7CBB-CA32-D4F0-1F63820A7D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30653" y="3482362"/>
            <a:ext cx="4116984" cy="1287462"/>
          </a:xfrm>
        </p:spPr>
        <p:txBody>
          <a:bodyPr/>
          <a:lstStyle/>
          <a:p>
            <a:r>
              <a:rPr lang="hu-HU" sz="2400" dirty="0">
                <a:latin typeface="+mj-lt"/>
              </a:rPr>
              <a:t>Egy kétlépcsős kutatás beszámolója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A08A296-4EAD-7B20-D8D2-0187128E7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endParaRPr lang="hu-HU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74E23EB-48CD-94E5-CD25-8288FC2511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" name="Kép helye 8">
            <a:extLst>
              <a:ext uri="{FF2B5EF4-FFF2-40B4-BE49-F238E27FC236}">
                <a16:creationId xmlns:a16="http://schemas.microsoft.com/office/drawing/2014/main" id="{F5C16360-7911-8099-B344-C399DBF33C0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2" t="2214" b="7436"/>
          <a:stretch/>
        </p:blipFill>
        <p:spPr>
          <a:xfrm>
            <a:off x="6797420" y="-91"/>
            <a:ext cx="5394579" cy="6858092"/>
          </a:xfrm>
        </p:spPr>
      </p:pic>
      <p:sp>
        <p:nvSpPr>
          <p:cNvPr id="7" name="Szöveg helye 6">
            <a:extLst>
              <a:ext uri="{FF2B5EF4-FFF2-40B4-BE49-F238E27FC236}">
                <a16:creationId xmlns:a16="http://schemas.microsoft.com/office/drawing/2014/main" id="{E40B84F2-97CC-CD2C-DEE8-CB3EF1CB5C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3366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C7975807-8E30-7878-1542-E9F394A9EC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Kétlépcsős kutatás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2ABB43C-AE6C-9BDE-C4DF-22FC51387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660" y="1646462"/>
            <a:ext cx="5262297" cy="404479"/>
          </a:xfrm>
        </p:spPr>
        <p:txBody>
          <a:bodyPr/>
          <a:lstStyle/>
          <a:p>
            <a:r>
              <a:rPr lang="hu-HU" sz="2800" dirty="0"/>
              <a:t>Kelet-Közép-Európai Településindex (KKET)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58F513CF-57E3-41CA-D95D-2AA176992B8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hu-HU" dirty="0">
                <a:latin typeface="+mj-lt"/>
              </a:rPr>
              <a:t>A KKET egy adatalapú összehasonlító kutatás. Célja: Székesfehérvár teljesítménye ne csak hazai, hanem nemzetközi, régiós összevetésben is értelmezhető legyen.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1C5947F-944B-D375-7938-64C014B1D7D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93660" y="3829659"/>
            <a:ext cx="5262297" cy="404479"/>
          </a:xfrm>
        </p:spPr>
        <p:txBody>
          <a:bodyPr/>
          <a:lstStyle/>
          <a:p>
            <a:r>
              <a:rPr lang="hu-HU" sz="2800" dirty="0"/>
              <a:t>Szakpolitikai víziók</a:t>
            </a:r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B01A7D78-2CFD-A781-75FE-D6F06D5AC318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hu-HU" dirty="0">
                <a:latin typeface="+mj-lt"/>
              </a:rPr>
              <a:t>Stratégiai és a szakpolitikai elemzés. A nemzetközi jó gyakorlatokat rendezi döntéstámogató struktúrába az első kutatásban azonosított területek kapcsán.</a:t>
            </a:r>
          </a:p>
        </p:txBody>
      </p:sp>
      <p:pic>
        <p:nvPicPr>
          <p:cNvPr id="13" name="Tartalom helye 12">
            <a:extLst>
              <a:ext uri="{FF2B5EF4-FFF2-40B4-BE49-F238E27FC236}">
                <a16:creationId xmlns:a16="http://schemas.microsoft.com/office/drawing/2014/main" id="{706B4851-D4C9-1B37-2D8D-5CF04E2E9B7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939" y="648057"/>
            <a:ext cx="4435475" cy="5541606"/>
          </a:xfrm>
        </p:spPr>
      </p:pic>
    </p:spTree>
    <p:extLst>
      <p:ext uri="{BB962C8B-B14F-4D97-AF65-F5344CB8AC3E}">
        <p14:creationId xmlns:p14="http://schemas.microsoft.com/office/powerpoint/2010/main" val="1210944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>
            <a:extLst>
              <a:ext uri="{FF2B5EF4-FFF2-40B4-BE49-F238E27FC236}">
                <a16:creationId xmlns:a16="http://schemas.microsoft.com/office/drawing/2014/main" id="{0F3FDB6D-09EE-9557-D9C9-BE318D406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3778" y="930947"/>
            <a:ext cx="5489111" cy="2387600"/>
          </a:xfrm>
        </p:spPr>
        <p:txBody>
          <a:bodyPr/>
          <a:lstStyle/>
          <a:p>
            <a:r>
              <a:rPr lang="hu-HU" dirty="0"/>
              <a:t>Közép-Kelet-Európai Településindex</a:t>
            </a:r>
          </a:p>
        </p:txBody>
      </p:sp>
      <p:pic>
        <p:nvPicPr>
          <p:cNvPr id="24" name="Kép 23" descr="A képen szöveg, személy, lábbelik, fedett pályás látható&#10;&#10;Automatikusan generált leírás">
            <a:extLst>
              <a:ext uri="{FF2B5EF4-FFF2-40B4-BE49-F238E27FC236}">
                <a16:creationId xmlns:a16="http://schemas.microsoft.com/office/drawing/2014/main" id="{D4B9B258-340C-5141-8F90-B2CC0F6A8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889" y="0"/>
            <a:ext cx="5489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1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3DF127CF-BBBF-8A0C-600A-8CF46CAD6D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2280" y="1825625"/>
            <a:ext cx="10396320" cy="4038795"/>
          </a:xfrm>
        </p:spPr>
        <p:txBody>
          <a:bodyPr>
            <a:normAutofit fontScale="92500" lnSpcReduction="20000"/>
          </a:bodyPr>
          <a:lstStyle/>
          <a:p>
            <a:r>
              <a:rPr lang="hu-HU" sz="2400" b="0" dirty="0"/>
              <a:t>Az Egyensúly Intézet 2024-ben hozta létre a Településindexet, amely objektív statisztikai adatok alapján hasonlítja össze a magyar települések fejlettségét.</a:t>
            </a:r>
          </a:p>
          <a:p>
            <a:r>
              <a:rPr lang="hu-HU" sz="2400" b="0" dirty="0"/>
              <a:t>A mutató iránti szakmai és társadalmi érdeklődés jelezte az igényt olyan eszközökre, amelyek ideológiai torzításoktól mentesen mérik a városok teljesítményét.</a:t>
            </a:r>
          </a:p>
          <a:p>
            <a:r>
              <a:rPr lang="hu-HU" sz="2400" b="0" dirty="0"/>
              <a:t>A kutatás következő lépése a nemzetközi kitekintés volt:</a:t>
            </a:r>
            <a:br>
              <a:rPr lang="hu-HU" sz="2400" b="0" dirty="0"/>
            </a:br>
            <a:r>
              <a:rPr lang="hu-HU" sz="2400" dirty="0"/>
              <a:t>Székesfehérvár</a:t>
            </a:r>
            <a:r>
              <a:rPr lang="hu-HU" sz="2400" b="0" dirty="0"/>
              <a:t>, amely 2024-ben és 2025-ben is az első helyen végzett a magyar megyeszékhelyek között, regionális összehasonlításba került.</a:t>
            </a:r>
          </a:p>
          <a:p>
            <a:r>
              <a:rPr lang="hu-HU" sz="2400" dirty="0"/>
              <a:t>A kutatás 8 ország 42 városát vizsgálta</a:t>
            </a:r>
            <a:r>
              <a:rPr lang="hu-HU" sz="2400" b="0" dirty="0"/>
              <a:t>, amelyek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200" dirty="0">
                <a:latin typeface="+mj-lt"/>
              </a:rPr>
              <a:t>hasonló történelmi és gazdasági fejlődési pályán mozognak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200" dirty="0">
                <a:latin typeface="+mj-lt"/>
              </a:rPr>
              <a:t>kis, nyitott közép- és </a:t>
            </a:r>
            <a:r>
              <a:rPr lang="hu-HU" sz="2200" dirty="0" err="1">
                <a:latin typeface="+mj-lt"/>
              </a:rPr>
              <a:t>kelet-európai</a:t>
            </a:r>
            <a:r>
              <a:rPr lang="hu-HU" sz="2200" dirty="0">
                <a:latin typeface="+mj-lt"/>
              </a:rPr>
              <a:t> gazdaságok.</a:t>
            </a:r>
          </a:p>
          <a:p>
            <a:endParaRPr lang="hu-HU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FCDB7BAC-6D18-39A2-62A6-C0FE125F8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9889423" cy="660819"/>
          </a:xfrm>
        </p:spPr>
        <p:txBody>
          <a:bodyPr>
            <a:normAutofit/>
          </a:bodyPr>
          <a:lstStyle/>
          <a:p>
            <a:r>
              <a:rPr lang="hu-HU" dirty="0"/>
              <a:t>Miért készült a nemzetközi településindex?</a:t>
            </a:r>
          </a:p>
        </p:txBody>
      </p:sp>
    </p:spTree>
    <p:extLst>
      <p:ext uri="{BB962C8B-B14F-4D97-AF65-F5344CB8AC3E}">
        <p14:creationId xmlns:p14="http://schemas.microsoft.com/office/powerpoint/2010/main" val="3742332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8C2BD74B-B018-C412-CFF6-3633797EEB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2280" y="1825625"/>
            <a:ext cx="10174346" cy="4287672"/>
          </a:xfrm>
        </p:spPr>
        <p:txBody>
          <a:bodyPr>
            <a:normAutofit fontScale="92500"/>
          </a:bodyPr>
          <a:lstStyle/>
          <a:p>
            <a:r>
              <a:rPr lang="hu-HU" sz="2400" b="0" dirty="0"/>
              <a:t>Vizsgált országok:</a:t>
            </a:r>
          </a:p>
          <a:p>
            <a:pPr lvl="1"/>
            <a:r>
              <a:rPr lang="hu-HU" sz="2000" b="0" dirty="0">
                <a:latin typeface="+mj-lt"/>
              </a:rPr>
              <a:t>Bulgária, Észtország, Horvátország, Lettország, Litvánia, Szlovákia, Szlovénia</a:t>
            </a:r>
          </a:p>
          <a:p>
            <a:r>
              <a:rPr lang="hu-HU" sz="2400" b="0" dirty="0"/>
              <a:t>A minta kialakítását az összehasonlítható statisztikai adatok elérhetősége is meghatározta (ezért pl. Lengyelország és Csehország nem került a vizsgálatba).</a:t>
            </a:r>
          </a:p>
          <a:p>
            <a:r>
              <a:rPr lang="hu-HU" sz="2400" b="0" dirty="0"/>
              <a:t>Az index 35 indikátorra és több mint 1500 adatra épül, amelyek többek között az alábbi témákat érintik: demográfia, lakhatás, életkörülmények, foglalkoztatás, turizmus és kulturális élet, városi infrastruktúra.</a:t>
            </a:r>
          </a:p>
          <a:p>
            <a:r>
              <a:rPr lang="hu-HU" sz="2400" b="0" dirty="0"/>
              <a:t>A cél: objektív regionális összehasonlítás, valamint Székesfehérvár fejlesztési lehetőségeinek azonosítása.</a:t>
            </a:r>
          </a:p>
          <a:p>
            <a:endParaRPr lang="hu-HU" sz="1000" b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BFF06AB4-F034-193C-995A-94E1AF8DF1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Bevezetés</a:t>
            </a:r>
          </a:p>
        </p:txBody>
      </p:sp>
    </p:spTree>
    <p:extLst>
      <p:ext uri="{BB962C8B-B14F-4D97-AF65-F5344CB8AC3E}">
        <p14:creationId xmlns:p14="http://schemas.microsoft.com/office/powerpoint/2010/main" val="42531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ím 10">
            <a:extLst>
              <a:ext uri="{FF2B5EF4-FFF2-40B4-BE49-F238E27FC236}">
                <a16:creationId xmlns:a16="http://schemas.microsoft.com/office/drawing/2014/main" id="{533A05C4-B3F0-E0BF-CAEF-0D9F4784F0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Egy főre eső reál GDP (euró, 2025)</a:t>
            </a:r>
          </a:p>
        </p:txBody>
      </p:sp>
      <p:graphicFrame>
        <p:nvGraphicFramePr>
          <p:cNvPr id="15" name="Tartalom helye 14">
            <a:extLst>
              <a:ext uri="{FF2B5EF4-FFF2-40B4-BE49-F238E27FC236}">
                <a16:creationId xmlns:a16="http://schemas.microsoft.com/office/drawing/2014/main" id="{3BCE91E0-8932-E642-BC4A-61823D79C09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54496293"/>
              </p:ext>
            </p:extLst>
          </p:nvPr>
        </p:nvGraphicFramePr>
        <p:xfrm>
          <a:off x="1262063" y="1549832"/>
          <a:ext cx="10743124" cy="5145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4242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 descr="A képen térkép, szöveg, atlasz látható&#10;&#10;Automatikusan generált leírás">
            <a:extLst>
              <a:ext uri="{FF2B5EF4-FFF2-40B4-BE49-F238E27FC236}">
                <a16:creationId xmlns:a16="http://schemas.microsoft.com/office/drawing/2014/main" id="{B09A0A49-9B05-9493-31DB-1873FC8E7D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740" y="1623440"/>
            <a:ext cx="7424519" cy="4329196"/>
          </a:xfrm>
        </p:spPr>
      </p:pic>
      <p:sp>
        <p:nvSpPr>
          <p:cNvPr id="4" name="Cím 3">
            <a:extLst>
              <a:ext uri="{FF2B5EF4-FFF2-40B4-BE49-F238E27FC236}">
                <a16:creationId xmlns:a16="http://schemas.microsoft.com/office/drawing/2014/main" id="{C7AC90B4-6E27-1BB2-DCC5-A9D83673A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9259945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A Kelet-Közép-Európai Településindex városai</a:t>
            </a:r>
          </a:p>
        </p:txBody>
      </p:sp>
    </p:spTree>
    <p:extLst>
      <p:ext uri="{BB962C8B-B14F-4D97-AF65-F5344CB8AC3E}">
        <p14:creationId xmlns:p14="http://schemas.microsoft.com/office/powerpoint/2010/main" val="3505470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D7E961FF-FCF5-547D-D2EC-A37B30F2D6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hu-HU" b="0" dirty="0"/>
              <a:t>Az index 0–100-as skálán méri a városok teljesítményét </a:t>
            </a:r>
            <a:r>
              <a:rPr lang="hu-HU" b="0" i="1" dirty="0"/>
              <a:t>(magasabb pontszám = kedvezőbb helyzet).</a:t>
            </a:r>
            <a:endParaRPr lang="hu-HU" b="0" dirty="0"/>
          </a:p>
          <a:p>
            <a:r>
              <a:rPr lang="hu-HU" b="0" dirty="0"/>
              <a:t>Székesfehérvár 46,1 ponttal a 7. helyen áll a vizsgált 42 város között.</a:t>
            </a:r>
          </a:p>
          <a:p>
            <a:r>
              <a:rPr lang="hu-HU" b="0" dirty="0"/>
              <a:t>Fontos mintázatok: szlovák városok erős jelenléte az élmezőnyben, A rangsor alsó részében főként bolgár és balti városok jelennek meg</a:t>
            </a:r>
          </a:p>
          <a:p>
            <a:r>
              <a:rPr lang="hu-HU" b="0" dirty="0"/>
              <a:t>A mezőny két részre válik: két nagy fejlettségi klaszter</a:t>
            </a:r>
          </a:p>
          <a:p>
            <a:endParaRPr lang="hu-HU" b="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AA7738-BEC7-DF07-CC14-5EB8A94163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/>
              <a:t>1. Tartu – 55,6</a:t>
            </a:r>
          </a:p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/>
              <a:t>2. Maribor – 50,8</a:t>
            </a:r>
          </a:p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/>
              <a:t>3. Nagyszombat – 50,4</a:t>
            </a:r>
          </a:p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/>
              <a:t>4. Zsolna – 50</a:t>
            </a:r>
          </a:p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/>
              <a:t>5. Nyitra – 48,7</a:t>
            </a:r>
          </a:p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/>
              <a:t>6. Split – 46,4</a:t>
            </a:r>
          </a:p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>
                <a:solidFill>
                  <a:srgbClr val="FF0000"/>
                </a:solidFill>
              </a:rPr>
              <a:t>7. Székesfehérvár – 46,1</a:t>
            </a:r>
          </a:p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/>
              <a:t>8. </a:t>
            </a:r>
            <a:r>
              <a:rPr lang="hu-HU" b="0" dirty="0" err="1"/>
              <a:t>Póla</a:t>
            </a:r>
            <a:r>
              <a:rPr lang="hu-HU" b="0" dirty="0"/>
              <a:t> – 45,5</a:t>
            </a:r>
          </a:p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/>
              <a:t>9. Besztercebánya – 44,8</a:t>
            </a:r>
          </a:p>
          <a:p>
            <a:pPr marL="0" indent="0">
              <a:spcBef>
                <a:spcPts val="400"/>
              </a:spcBef>
              <a:spcAft>
                <a:spcPts val="600"/>
              </a:spcAft>
              <a:buNone/>
            </a:pPr>
            <a:r>
              <a:rPr lang="hu-HU" b="0" dirty="0"/>
              <a:t>10. Eperjes – 44,3</a:t>
            </a:r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F20CA3EB-9C5D-B7F4-993D-8F6FCB1267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KKET eredményei</a:t>
            </a:r>
          </a:p>
        </p:txBody>
      </p:sp>
    </p:spTree>
    <p:extLst>
      <p:ext uri="{BB962C8B-B14F-4D97-AF65-F5344CB8AC3E}">
        <p14:creationId xmlns:p14="http://schemas.microsoft.com/office/powerpoint/2010/main" val="488149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1E48CE-C011-FC5F-1F3F-35027A4E8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506" y="675099"/>
            <a:ext cx="4696228" cy="665210"/>
          </a:xfrm>
        </p:spPr>
        <p:txBody>
          <a:bodyPr/>
          <a:lstStyle/>
          <a:p>
            <a:r>
              <a:rPr lang="hu-HU" dirty="0"/>
              <a:t>Demográfiai helyzet</a:t>
            </a:r>
          </a:p>
        </p:txBody>
      </p:sp>
      <p:pic>
        <p:nvPicPr>
          <p:cNvPr id="5" name="Kép helye 4" descr="A képen kültéri, ég, személy, fű látható&#10;&#10;Automatikusan generált leírás">
            <a:extLst>
              <a:ext uri="{FF2B5EF4-FFF2-40B4-BE49-F238E27FC236}">
                <a16:creationId xmlns:a16="http://schemas.microsoft.com/office/drawing/2014/main" id="{0F0A7B54-5082-98D7-B34A-8A9BA0A534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3536" r="235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6508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37F92F26-FE80-75A8-8A19-46A7345F9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9799009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Népességváltozás, 1000 főre (fő, 2015–2022) </a:t>
            </a:r>
          </a:p>
        </p:txBody>
      </p:sp>
      <p:graphicFrame>
        <p:nvGraphicFramePr>
          <p:cNvPr id="8" name="Tartalom helye 7">
            <a:extLst>
              <a:ext uri="{FF2B5EF4-FFF2-40B4-BE49-F238E27FC236}">
                <a16:creationId xmlns:a16="http://schemas.microsoft.com/office/drawing/2014/main" id="{1F5D0CD2-EDA7-F04E-BFCD-0519CDBFA09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90713974"/>
              </p:ext>
            </p:extLst>
          </p:nvPr>
        </p:nvGraphicFramePr>
        <p:xfrm>
          <a:off x="1262063" y="1405522"/>
          <a:ext cx="10929937" cy="5260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6148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284323DC-2542-5467-8C75-6DF3658532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Eltartottsági ráta (százalék,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49FD4D9B-11B9-6249-81A4-C24F5C87E70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32391372"/>
              </p:ext>
            </p:extLst>
          </p:nvPr>
        </p:nvGraphicFramePr>
        <p:xfrm>
          <a:off x="1262063" y="1825625"/>
          <a:ext cx="10772621" cy="485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1514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ED54F577-70C9-04EB-7D3E-53C10BDA8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9931745" cy="660819"/>
          </a:xfrm>
        </p:spPr>
        <p:txBody>
          <a:bodyPr>
            <a:normAutofit/>
          </a:bodyPr>
          <a:lstStyle/>
          <a:p>
            <a:r>
              <a:rPr lang="hu-HU" dirty="0"/>
              <a:t>Természetes népszaporulat (ezrelék, 2022) 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9CCC0102-6AFB-B647-AED1-1DA76309436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48510929"/>
              </p:ext>
            </p:extLst>
          </p:nvPr>
        </p:nvGraphicFramePr>
        <p:xfrm>
          <a:off x="1262063" y="1825624"/>
          <a:ext cx="10929937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3097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4B40BD31-6253-410B-E9F1-BEAE574E7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506" y="701008"/>
            <a:ext cx="4696228" cy="665210"/>
          </a:xfrm>
        </p:spPr>
        <p:txBody>
          <a:bodyPr/>
          <a:lstStyle/>
          <a:p>
            <a:r>
              <a:rPr lang="hu-HU" dirty="0"/>
              <a:t>Életkörülmények</a:t>
            </a:r>
          </a:p>
        </p:txBody>
      </p:sp>
      <p:pic>
        <p:nvPicPr>
          <p:cNvPr id="8" name="Kép helye 7" descr="A képen kültéri, épület, ég, helyszín látható&#10;&#10;Automatikusan generált leírás">
            <a:extLst>
              <a:ext uri="{FF2B5EF4-FFF2-40B4-BE49-F238E27FC236}">
                <a16:creationId xmlns:a16="http://schemas.microsoft.com/office/drawing/2014/main" id="{DD374DED-72BD-ADAC-5CAE-388FB27F8F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590" r="195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6128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BCD5E6EE-20FE-2E81-A770-CEC072F135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9135332" cy="660819"/>
          </a:xfrm>
        </p:spPr>
        <p:txBody>
          <a:bodyPr>
            <a:normAutofit/>
          </a:bodyPr>
          <a:lstStyle/>
          <a:p>
            <a:r>
              <a:rPr lang="hu-HU" dirty="0"/>
              <a:t>Havi nettó átlagfizetés (euró, 2024–2025)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BD76E22A-0B03-174C-A206-2FC488A39BB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39648391"/>
              </p:ext>
            </p:extLst>
          </p:nvPr>
        </p:nvGraphicFramePr>
        <p:xfrm>
          <a:off x="1262063" y="1405522"/>
          <a:ext cx="10271176" cy="5304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2335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2FB29C68-D300-0302-18AF-ECAA8CDF1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929719" cy="660819"/>
          </a:xfrm>
        </p:spPr>
        <p:txBody>
          <a:bodyPr>
            <a:noAutofit/>
          </a:bodyPr>
          <a:lstStyle/>
          <a:p>
            <a:r>
              <a:rPr lang="hu-HU" sz="3200" dirty="0"/>
              <a:t>Erőszakos bűncselekmények átlaga (eset, 2015–2022)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3DD162AA-6547-7743-8162-7768CC7512C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81534216"/>
              </p:ext>
            </p:extLst>
          </p:nvPr>
        </p:nvGraphicFramePr>
        <p:xfrm>
          <a:off x="1262063" y="1825624"/>
          <a:ext cx="10929937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3887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D42424B9-D01B-BECE-E54B-A12C81F62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256209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Mennyire érzi magát biztonságban az utcán sötétben? (indexpont, 2026)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C01E7821-A4F4-C840-B843-BE3CCEDBB2A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3575859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849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0275E5F-AF86-E255-2DA6-BBE119590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005487" cy="660819"/>
          </a:xfrm>
        </p:spPr>
        <p:txBody>
          <a:bodyPr>
            <a:normAutofit/>
          </a:bodyPr>
          <a:lstStyle/>
          <a:p>
            <a:r>
              <a:rPr lang="hu-HU" dirty="0"/>
              <a:t>Kórházi ágyak száma, 1000 főre (db, 2025)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62282BC7-5FB5-A349-AC07-5F3EE9A196E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03460544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766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4B40BD31-6253-410B-E9F1-BEAE574E7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506" y="701008"/>
            <a:ext cx="4696228" cy="665210"/>
          </a:xfrm>
        </p:spPr>
        <p:txBody>
          <a:bodyPr/>
          <a:lstStyle/>
          <a:p>
            <a:r>
              <a:rPr lang="hu-HU" dirty="0"/>
              <a:t>Lakhatás</a:t>
            </a:r>
          </a:p>
        </p:txBody>
      </p:sp>
      <p:pic>
        <p:nvPicPr>
          <p:cNvPr id="3" name="Kép helye 2" descr="A képen ablak, Szimmetria, tér, homlokzat látható&#10;&#10;Automatikusan generált leírás">
            <a:extLst>
              <a:ext uri="{FF2B5EF4-FFF2-40B4-BE49-F238E27FC236}">
                <a16:creationId xmlns:a16="http://schemas.microsoft.com/office/drawing/2014/main" id="{AB0634C9-D9CA-84DB-BA98-03BA522EBD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4" r="187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0702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C03D756B-8423-A970-33FD-24DF8707D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10300454" cy="660819"/>
          </a:xfrm>
        </p:spPr>
        <p:txBody>
          <a:bodyPr>
            <a:normAutofit/>
          </a:bodyPr>
          <a:lstStyle/>
          <a:p>
            <a:r>
              <a:rPr lang="hu-HU" dirty="0"/>
              <a:t>Lakásépítés, 1000 főre (db, 2015–2022) 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98BCB157-EF75-6D49-903F-CF59FFCC2AB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69624628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5255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3C43BD88-AFE8-EB03-3EDB-F0C8E2B71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10728158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Lakások átlagos négyzetméterára (euró, 2023–2025) 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B935435C-3B6C-D047-A038-0084483B76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5848836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7488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4B40BD31-6253-410B-E9F1-BEAE574E7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506" y="1152882"/>
            <a:ext cx="4696228" cy="665210"/>
          </a:xfrm>
        </p:spPr>
        <p:txBody>
          <a:bodyPr>
            <a:normAutofit fontScale="90000"/>
          </a:bodyPr>
          <a:lstStyle/>
          <a:p>
            <a:r>
              <a:rPr lang="hu-HU" dirty="0"/>
              <a:t>Foglalkoztatottság és tudásalapú társadalom</a:t>
            </a:r>
          </a:p>
        </p:txBody>
      </p:sp>
      <p:pic>
        <p:nvPicPr>
          <p:cNvPr id="3" name="Kép helye 2" descr="A képen személy, irodaszerek, kézírás, ruházat látható&#10;&#10;Automatikusan generált leírás">
            <a:extLst>
              <a:ext uri="{FF2B5EF4-FFF2-40B4-BE49-F238E27FC236}">
                <a16:creationId xmlns:a16="http://schemas.microsoft.com/office/drawing/2014/main" id="{FF9732FE-E9C3-7D2D-3996-5EBF3BE837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704" r="187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439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722F5A1-1A39-3185-9114-6B45498BC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388945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Összes foglalkoztatott száma, 1000 főre (fő,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25B08306-516D-B645-9F30-2A27153BB04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90353456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7541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551053DC-4AB5-EA3F-0ED6-798511289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152971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Kereskedelemben és vendéglátásban foglalkoztatottak száma, 1000 főre (fő,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7F0F8748-218E-6A47-AD98-8E450F01E83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07513646"/>
              </p:ext>
            </p:extLst>
          </p:nvPr>
        </p:nvGraphicFramePr>
        <p:xfrm>
          <a:off x="1262063" y="1825624"/>
          <a:ext cx="10929937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9150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43D80A7-55D3-FBE4-9E9B-D5F359D68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315203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IT és kommunikációs területen foglalkoztatottak száma, 1000 főre (fő,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2285E0A5-087B-8541-ADF1-47A390043EE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43553098"/>
              </p:ext>
            </p:extLst>
          </p:nvPr>
        </p:nvGraphicFramePr>
        <p:xfrm>
          <a:off x="1262063" y="1825624"/>
          <a:ext cx="10929937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7995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E8B72920-B53D-7341-31A1-499E64D81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10034984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Szakmai, tudományos és adminisztratív területen foglalkoztatottak száma, 1000 főre (fő,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59A747D1-7085-8745-821E-3B255CB4FA9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47065219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6033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528C5B79-2D7D-D04C-E73D-EFCBDCC1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10064480" cy="660819"/>
          </a:xfrm>
        </p:spPr>
        <p:txBody>
          <a:bodyPr>
            <a:normAutofit/>
          </a:bodyPr>
          <a:lstStyle/>
          <a:p>
            <a:r>
              <a:rPr lang="hu-HU" dirty="0"/>
              <a:t>Egyetemisták száma, 1000 főre (fő,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23202FBB-BA6B-054A-985D-EFBE5971953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37001621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8298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4B40BD31-6253-410B-E9F1-BEAE574E7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506" y="675803"/>
            <a:ext cx="4696228" cy="665210"/>
          </a:xfrm>
        </p:spPr>
        <p:txBody>
          <a:bodyPr>
            <a:normAutofit/>
          </a:bodyPr>
          <a:lstStyle/>
          <a:p>
            <a:r>
              <a:rPr lang="hu-HU" dirty="0"/>
              <a:t>Kulturális élet</a:t>
            </a:r>
          </a:p>
        </p:txBody>
      </p:sp>
      <p:pic>
        <p:nvPicPr>
          <p:cNvPr id="3" name="Kép helye 2" descr="A képen fedett pályás, fal, színház, székház látható&#10;&#10;Automatikusan generált leírás">
            <a:extLst>
              <a:ext uri="{FF2B5EF4-FFF2-40B4-BE49-F238E27FC236}">
                <a16:creationId xmlns:a16="http://schemas.microsoft.com/office/drawing/2014/main" id="{52004113-F2FD-D15C-BD8C-4BFB5AB162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860" r="188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51709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5B8F755F-5345-9BF6-0955-B125649465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10344700" cy="660819"/>
          </a:xfrm>
        </p:spPr>
        <p:txBody>
          <a:bodyPr>
            <a:normAutofit/>
          </a:bodyPr>
          <a:lstStyle/>
          <a:p>
            <a:r>
              <a:rPr lang="hu-HU" dirty="0"/>
              <a:t>Színházi székek száma, 1000 főre (db, 2026)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CEBF9B4A-6368-1946-989F-9E9ADB3335E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12510874"/>
              </p:ext>
            </p:extLst>
          </p:nvPr>
        </p:nvGraphicFramePr>
        <p:xfrm>
          <a:off x="1262063" y="1825624"/>
          <a:ext cx="10929937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8226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E8083A39-AA2E-D8BC-A00D-6841D74519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10344700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Múzeumlátogatók száma, 1000 főre (db,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50A0AE0E-5E72-3049-B68B-7BD795F5581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16332047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2708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D88519AF-DA2F-3A72-C634-D796F9E1B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565925" cy="660819"/>
          </a:xfrm>
        </p:spPr>
        <p:txBody>
          <a:bodyPr>
            <a:normAutofit/>
          </a:bodyPr>
          <a:lstStyle/>
          <a:p>
            <a:r>
              <a:rPr lang="hu-HU" dirty="0"/>
              <a:t>Moziülések száma, 1000 főre (db,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DDB9E630-8583-734D-A1B1-84E6D33BBD8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94711565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2865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4B40BD31-6253-410B-E9F1-BEAE574E7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506" y="1152882"/>
            <a:ext cx="4696228" cy="665210"/>
          </a:xfrm>
        </p:spPr>
        <p:txBody>
          <a:bodyPr>
            <a:normAutofit fontScale="90000"/>
          </a:bodyPr>
          <a:lstStyle/>
          <a:p>
            <a:r>
              <a:rPr lang="hu-HU" dirty="0"/>
              <a:t>Városi környezet, szolgáltatások és rekreáció</a:t>
            </a:r>
          </a:p>
        </p:txBody>
      </p:sp>
      <p:pic>
        <p:nvPicPr>
          <p:cNvPr id="3" name="Kép helye 2" descr="A képen kerék, bicikli, Biciklikerék, Szárazföldi jármű látható&#10;&#10;Automatikusan generált leírás">
            <a:extLst>
              <a:ext uri="{FF2B5EF4-FFF2-40B4-BE49-F238E27FC236}">
                <a16:creationId xmlns:a16="http://schemas.microsoft.com/office/drawing/2014/main" id="{9087C079-339B-3F5D-CAB8-1D0AA78765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0468" t="-656" r="7044" b="656"/>
          <a:stretch/>
        </p:blipFill>
        <p:spPr>
          <a:xfrm>
            <a:off x="6184267" y="1152882"/>
            <a:ext cx="4220492" cy="4493306"/>
          </a:xfrm>
        </p:spPr>
      </p:pic>
    </p:spTree>
    <p:extLst>
      <p:ext uri="{BB962C8B-B14F-4D97-AF65-F5344CB8AC3E}">
        <p14:creationId xmlns:p14="http://schemas.microsoft.com/office/powerpoint/2010/main" val="96079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3FD95366-23EE-A74F-2964-D822BC9C0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772403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Települési hulladék mennyisége, 1000 főre (1000 tonna,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972E5C2F-E558-AC4B-ADE9-99EE693ED36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32782960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89810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7458705F-48D3-E54C-FF86-051420350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079229" cy="660819"/>
          </a:xfrm>
        </p:spPr>
        <p:txBody>
          <a:bodyPr>
            <a:normAutofit/>
          </a:bodyPr>
          <a:lstStyle/>
          <a:p>
            <a:r>
              <a:rPr lang="hu-HU" dirty="0"/>
              <a:t>Plázák száma, 100 000 főre (db, 2026)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F275EF90-502F-8B46-9B33-AECF482CB6F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96090018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0718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DA6E5EB3-FCCE-5B04-2D65-398BE09A6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9622029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Közmedencék száma, 100 000 főre (db,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09F68BAF-98A5-C24B-8B4D-126DE061F1B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48068831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9272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21ED1C4E-4A5F-FA2A-7EE8-70620105F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256209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Legnagyobb stadion/sportcsarnok kapacitása, 1000 főre (fő, 2026)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D1B0E6EF-2947-9C47-849B-627169AC4EC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86977905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5694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4B40BD31-6253-410B-E9F1-BEAE574E7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506" y="740765"/>
            <a:ext cx="4696228" cy="665210"/>
          </a:xfrm>
        </p:spPr>
        <p:txBody>
          <a:bodyPr>
            <a:normAutofit/>
          </a:bodyPr>
          <a:lstStyle/>
          <a:p>
            <a:r>
              <a:rPr lang="hu-HU" dirty="0"/>
              <a:t>Turizmus</a:t>
            </a:r>
          </a:p>
        </p:txBody>
      </p:sp>
      <p:pic>
        <p:nvPicPr>
          <p:cNvPr id="3" name="Kép helye 2" descr="A képen ég, ruházat, személy, kültéri látható&#10;&#10;Automatikusan generált leírás">
            <a:extLst>
              <a:ext uri="{FF2B5EF4-FFF2-40B4-BE49-F238E27FC236}">
                <a16:creationId xmlns:a16="http://schemas.microsoft.com/office/drawing/2014/main" id="{E32EC38B-274E-6B7E-9C33-BDB8ACC5D6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782" r="187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92602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5081643A-6C71-6B81-86FB-F7AD3067A4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9858003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Kiadható vendégágyak száma a szálláshelyeken, 1000 főre (db,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81068ED9-2DEA-F344-BCF3-909E281DA73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76541515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4365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37BBB8EA-5EBF-A013-83E5-B7389E6D3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639667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Külföldi vendégéjszakák száma, 1000 főre (db,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8F27871D-21D2-094B-BE5E-3569237AB5E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46975932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969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E5428482-5C1F-0D36-358B-D215C4217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10286252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Michelin-ajánlott éttermek, 100 000 főre (db, 2026)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51ACA789-E19C-6A4C-9DEE-88D2C15CC8D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46505731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37239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4B40BD31-6253-410B-E9F1-BEAE574E7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506" y="740765"/>
            <a:ext cx="4696228" cy="665210"/>
          </a:xfrm>
        </p:spPr>
        <p:txBody>
          <a:bodyPr>
            <a:normAutofit/>
          </a:bodyPr>
          <a:lstStyle/>
          <a:p>
            <a:r>
              <a:rPr lang="hu-HU" dirty="0"/>
              <a:t>Mobilitás</a:t>
            </a:r>
          </a:p>
        </p:txBody>
      </p:sp>
      <p:pic>
        <p:nvPicPr>
          <p:cNvPr id="3" name="Kép helye 2" descr="A képen kültéri, ég, vasút, közlekedés látható&#10;&#10;Automatikusan generált leírás">
            <a:extLst>
              <a:ext uri="{FF2B5EF4-FFF2-40B4-BE49-F238E27FC236}">
                <a16:creationId xmlns:a16="http://schemas.microsoft.com/office/drawing/2014/main" id="{7219B2B2-C319-8D43-B336-EFFE684256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8594" t="-656" r="8668" b="656"/>
          <a:stretch/>
        </p:blipFill>
        <p:spPr>
          <a:xfrm>
            <a:off x="6184267" y="1152882"/>
            <a:ext cx="4220492" cy="4493306"/>
          </a:xfrm>
        </p:spPr>
      </p:pic>
    </p:spTree>
    <p:extLst>
      <p:ext uri="{BB962C8B-B14F-4D97-AF65-F5344CB8AC3E}">
        <p14:creationId xmlns:p14="http://schemas.microsoft.com/office/powerpoint/2010/main" val="9437039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C52830C2-F526-FF12-85F3-C2F018EDC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10675719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Regisztrált személygépkocsik száma, 1000 főre (db,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3A79E9F9-6CE6-4543-9BB7-B238C290E04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90431833"/>
              </p:ext>
            </p:extLst>
          </p:nvPr>
        </p:nvGraphicFramePr>
        <p:xfrm>
          <a:off x="1262063" y="1405522"/>
          <a:ext cx="10929937" cy="5452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780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7814ED7C-2055-2184-FDBE-0AA0A1303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9744386" cy="660819"/>
          </a:xfrm>
        </p:spPr>
        <p:txBody>
          <a:bodyPr>
            <a:normAutofit/>
          </a:bodyPr>
          <a:lstStyle/>
          <a:p>
            <a:r>
              <a:rPr lang="hu-HU" dirty="0"/>
              <a:t>Havi közlekedési bérlet ára (euró,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8B99D811-9868-A44E-9024-B72A2BBC154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68430609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0565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3D93D80-0758-97A3-228A-0EEA56CB2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10387852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Vasútállomások sűrűsége (állomás / 100 km², 2026)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1DD26527-0149-F14B-A42C-65757912EE3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4002610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35422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49808B02-C3B4-F618-240E-7AB25A12B1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9608919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Kerékpárutak hossza, 10 000 főre (km, 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3350B53D-8BC7-E041-A39B-A5AC7B0986B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22589936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9575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3EFC5B9D-8B7A-C862-50CD-BF20B7F7A7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0" y="744703"/>
            <a:ext cx="9710519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Halálos közlekedési balesetek számának átlaga, 10 000 főre (db, 2015–2022)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9012C67B-C273-E849-9D44-6A18A6B698F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73899528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32335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BC602395-BE65-E070-D1C8-FA96E5078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2280" y="1825625"/>
            <a:ext cx="10124177" cy="4038795"/>
          </a:xfrm>
        </p:spPr>
        <p:txBody>
          <a:bodyPr>
            <a:normAutofit lnSpcReduction="10000"/>
          </a:bodyPr>
          <a:lstStyle/>
          <a:p>
            <a:r>
              <a:rPr lang="hu-HU" sz="2400" b="0" dirty="0"/>
              <a:t>A KKET egyik célja Székesfehérvár leginkább hasonló regionális városainak azonosítása volt.</a:t>
            </a:r>
          </a:p>
          <a:p>
            <a:r>
              <a:rPr lang="hu-HU" sz="2400" b="0" dirty="0"/>
              <a:t>A hasonlóság mérésére korrelációs és koszinuszhasonlósági elemzést alkalmaztunk.</a:t>
            </a:r>
          </a:p>
          <a:p>
            <a:r>
              <a:rPr lang="hu-HU" sz="2400" b="0" dirty="0"/>
              <a:t>A két módszer kombinálásával a legközelebbi városok: Trencsén, Nagyszombat, Besztercebánya, </a:t>
            </a:r>
            <a:r>
              <a:rPr lang="hu-HU" sz="2400" b="0" dirty="0" err="1"/>
              <a:t>Klaipėda</a:t>
            </a:r>
            <a:r>
              <a:rPr lang="hu-HU" sz="2400" b="0" dirty="0"/>
              <a:t> és </a:t>
            </a:r>
            <a:r>
              <a:rPr lang="hu-HU" sz="2400" b="0" dirty="0" err="1"/>
              <a:t>Šiauliai</a:t>
            </a:r>
            <a:r>
              <a:rPr lang="hu-HU" sz="2400" b="0" dirty="0"/>
              <a:t>.</a:t>
            </a:r>
          </a:p>
          <a:p>
            <a:r>
              <a:rPr lang="hu-HU" sz="2400" b="0" dirty="0"/>
              <a:t>Ezek a városok stabil munkaerőpiaccal rendelkező regionális gazdasági központok, mérsékeltebb turisztikai és felsőoktatási szereppel.</a:t>
            </a:r>
          </a:p>
          <a:p>
            <a:endParaRPr lang="hu-HU" b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03CB9378-BCC3-16CF-6F9B-62F22E8FC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9884690" cy="660819"/>
          </a:xfrm>
        </p:spPr>
        <p:txBody>
          <a:bodyPr>
            <a:normAutofit/>
          </a:bodyPr>
          <a:lstStyle/>
          <a:p>
            <a:r>
              <a:rPr lang="hu-HU" dirty="0"/>
              <a:t>Hasonlóságok</a:t>
            </a:r>
          </a:p>
        </p:txBody>
      </p:sp>
    </p:spTree>
    <p:extLst>
      <p:ext uri="{BB962C8B-B14F-4D97-AF65-F5344CB8AC3E}">
        <p14:creationId xmlns:p14="http://schemas.microsoft.com/office/powerpoint/2010/main" val="2128006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12302B76-76E7-3861-4938-D16E6E949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10760386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A Székesfehérvárhoz leginkább hasonlító települések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8641006E-A98C-273D-351C-22A177DE119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7150239"/>
              </p:ext>
            </p:extLst>
          </p:nvPr>
        </p:nvGraphicFramePr>
        <p:xfrm>
          <a:off x="1262063" y="1405522"/>
          <a:ext cx="10929937" cy="545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69108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BC602395-BE65-E070-D1C8-FA96E5078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2280" y="1825625"/>
            <a:ext cx="10124177" cy="4038795"/>
          </a:xfrm>
        </p:spPr>
        <p:txBody>
          <a:bodyPr>
            <a:normAutofit/>
          </a:bodyPr>
          <a:lstStyle/>
          <a:p>
            <a:r>
              <a:rPr lang="hu-HU" sz="2800" b="0" dirty="0"/>
              <a:t>19 indikátorban hasonló, 9-ben kedvezőbb, 7-ben gyengébb teljesítmény az öt referenciaváros átlagához képest.</a:t>
            </a:r>
          </a:p>
          <a:p>
            <a:r>
              <a:rPr lang="hu-HU" sz="2800" b="0" dirty="0"/>
              <a:t>Erősségek: foglalkoztatottság, gazdasági szerkezet, közbiztonság, egészségügyi infrastruktúra.</a:t>
            </a:r>
          </a:p>
          <a:p>
            <a:r>
              <a:rPr lang="hu-HU" sz="2800" b="0" dirty="0"/>
              <a:t>Fejlesztési területek: kulturális intézmények, városi szolgáltatások, vasúti és kerékpáros infrastruktúra, bérszínvonal.</a:t>
            </a:r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03CB9378-BCC3-16CF-6F9B-62F22E8FC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9884690" cy="660819"/>
          </a:xfrm>
        </p:spPr>
        <p:txBody>
          <a:bodyPr>
            <a:normAutofit/>
          </a:bodyPr>
          <a:lstStyle/>
          <a:p>
            <a:r>
              <a:rPr lang="hu-HU" dirty="0"/>
              <a:t>Kiemelt fejlődési területek</a:t>
            </a:r>
          </a:p>
        </p:txBody>
      </p:sp>
    </p:spTree>
    <p:extLst>
      <p:ext uri="{BB962C8B-B14F-4D97-AF65-F5344CB8AC3E}">
        <p14:creationId xmlns:p14="http://schemas.microsoft.com/office/powerpoint/2010/main" val="31621548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7F73F7A9-5BDC-F607-4B6D-07E6E17230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9A3FB20D-C586-0F04-DF31-A9E567086BB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00930450"/>
              </p:ext>
            </p:extLst>
          </p:nvPr>
        </p:nvGraphicFramePr>
        <p:xfrm>
          <a:off x="1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89183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70825F11-FE74-FA17-B3A3-A7318B34D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2280" y="1825625"/>
            <a:ext cx="9993549" cy="4038795"/>
          </a:xfrm>
        </p:spPr>
        <p:txBody>
          <a:bodyPr>
            <a:normAutofit lnSpcReduction="10000"/>
          </a:bodyPr>
          <a:lstStyle/>
          <a:p>
            <a:r>
              <a:rPr lang="hu-HU" sz="2400" b="0" dirty="0"/>
              <a:t>7. hely / 42 város, 46,1 indexpont – a regionális központok élmezőnyében.</a:t>
            </a:r>
          </a:p>
          <a:p>
            <a:r>
              <a:rPr lang="hu-HU" sz="2400" b="0" dirty="0"/>
              <a:t>Erősségek: magas foglalkoztatottság, stabil gazdasági szerkezet, erős IT és szolgáltatási szektor, jó közbiztonság, kedvező környezeti mutatók.</a:t>
            </a:r>
          </a:p>
          <a:p>
            <a:r>
              <a:rPr lang="hu-HU" sz="2400" b="0" dirty="0"/>
              <a:t>Átlagos teljesítmény: lakásépítés, lakásárak, kórházi kapacitás, autóellátottság, demográfiai mutatók.</a:t>
            </a:r>
          </a:p>
          <a:p>
            <a:r>
              <a:rPr lang="hu-HU" sz="2400" b="0" dirty="0"/>
              <a:t>Fejlesztési területek: városi szolgáltatások, kulturális infrastruktúra, turizmus, felsőoktatás, kerékpáros és vasúti infrastruktúra.</a:t>
            </a:r>
          </a:p>
          <a:p>
            <a:endParaRPr lang="hu-HU" sz="2400" b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ACEE344A-731B-5C39-4D25-D36604690C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Összefoglalás</a:t>
            </a:r>
          </a:p>
        </p:txBody>
      </p:sp>
    </p:spTree>
    <p:extLst>
      <p:ext uri="{BB962C8B-B14F-4D97-AF65-F5344CB8AC3E}">
        <p14:creationId xmlns:p14="http://schemas.microsoft.com/office/powerpoint/2010/main" val="26227055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>
            <a:extLst>
              <a:ext uri="{FF2B5EF4-FFF2-40B4-BE49-F238E27FC236}">
                <a16:creationId xmlns:a16="http://schemas.microsoft.com/office/drawing/2014/main" id="{0F3FDB6D-09EE-9557-D9C9-BE318D406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3778" y="930947"/>
            <a:ext cx="5489111" cy="2387600"/>
          </a:xfrm>
        </p:spPr>
        <p:txBody>
          <a:bodyPr/>
          <a:lstStyle/>
          <a:p>
            <a:r>
              <a:rPr lang="hu-HU" dirty="0"/>
              <a:t>Szakpolitikai víziók Székesfehérvár számára</a:t>
            </a:r>
          </a:p>
        </p:txBody>
      </p:sp>
      <p:pic>
        <p:nvPicPr>
          <p:cNvPr id="24" name="Kép 23">
            <a:extLst>
              <a:ext uri="{FF2B5EF4-FFF2-40B4-BE49-F238E27FC236}">
                <a16:creationId xmlns:a16="http://schemas.microsoft.com/office/drawing/2014/main" id="{D4B9B258-340C-5141-8F90-B2CC0F6A8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2889" y="0"/>
            <a:ext cx="5489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140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ím 10">
            <a:extLst>
              <a:ext uri="{FF2B5EF4-FFF2-40B4-BE49-F238E27FC236}">
                <a16:creationId xmlns:a16="http://schemas.microsoft.com/office/drawing/2014/main" id="{1096BBE0-4160-91C2-11F2-F21E0E422D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Fejlődési tartalékok</a:t>
            </a:r>
          </a:p>
        </p:txBody>
      </p:sp>
      <p:grpSp>
        <p:nvGrpSpPr>
          <p:cNvPr id="50" name="Csoportba foglalás 49">
            <a:extLst>
              <a:ext uri="{FF2B5EF4-FFF2-40B4-BE49-F238E27FC236}">
                <a16:creationId xmlns:a16="http://schemas.microsoft.com/office/drawing/2014/main" id="{57F7FF88-B203-70FC-715E-FBA24E464A3E}"/>
              </a:ext>
            </a:extLst>
          </p:cNvPr>
          <p:cNvGrpSpPr/>
          <p:nvPr/>
        </p:nvGrpSpPr>
        <p:grpSpPr>
          <a:xfrm>
            <a:off x="1379239" y="2199876"/>
            <a:ext cx="10672776" cy="3063240"/>
            <a:chOff x="1262281" y="2244533"/>
            <a:chExt cx="10672776" cy="3063240"/>
          </a:xfrm>
        </p:grpSpPr>
        <p:sp>
          <p:nvSpPr>
            <p:cNvPr id="14" name="Shape 4">
              <a:extLst>
                <a:ext uri="{FF2B5EF4-FFF2-40B4-BE49-F238E27FC236}">
                  <a16:creationId xmlns:a16="http://schemas.microsoft.com/office/drawing/2014/main" id="{F11779A8-9CA1-B1B1-5742-F0991C2CCD2E}"/>
                </a:ext>
              </a:extLst>
            </p:cNvPr>
            <p:cNvSpPr/>
            <p:nvPr/>
          </p:nvSpPr>
          <p:spPr>
            <a:xfrm>
              <a:off x="1665664" y="2244533"/>
              <a:ext cx="2761488" cy="3063240"/>
            </a:xfrm>
            <a:prstGeom prst="roundRect">
              <a:avLst>
                <a:gd name="adj" fmla="val 2388"/>
              </a:avLst>
            </a:prstGeom>
            <a:solidFill>
              <a:schemeClr val="tx1"/>
            </a:solidFill>
            <a:ln w="12700">
              <a:solidFill>
                <a:srgbClr val="D7DEE7"/>
              </a:solidFill>
              <a:prstDash val="solid"/>
            </a:ln>
            <a:effectLst>
              <a:outerShdw blurRad="88900" dist="38100" dir="5400000" algn="bl" rotWithShape="0">
                <a:srgbClr val="5A6473">
                  <a:alpha val="18000"/>
                </a:srgbClr>
              </a:outerShdw>
            </a:effectLst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Shape 5">
              <a:extLst>
                <a:ext uri="{FF2B5EF4-FFF2-40B4-BE49-F238E27FC236}">
                  <a16:creationId xmlns:a16="http://schemas.microsoft.com/office/drawing/2014/main" id="{A6E716AE-B4BE-E853-A72F-A00A56CE051E}"/>
                </a:ext>
              </a:extLst>
            </p:cNvPr>
            <p:cNvSpPr/>
            <p:nvPr/>
          </p:nvSpPr>
          <p:spPr>
            <a:xfrm>
              <a:off x="1262281" y="2564573"/>
              <a:ext cx="868680" cy="868680"/>
            </a:xfrm>
            <a:prstGeom prst="ellipse">
              <a:avLst/>
            </a:prstGeom>
            <a:solidFill>
              <a:srgbClr val="0F7C6C"/>
            </a:solidFill>
            <a:ln/>
          </p:spPr>
          <p:txBody>
            <a:bodyPr/>
            <a:lstStyle/>
            <a:p>
              <a:endParaRPr lang="hu-HU"/>
            </a:p>
          </p:txBody>
        </p:sp>
        <p:pic>
          <p:nvPicPr>
            <p:cNvPr id="16" name="Image 1" descr="preencoded.png">
              <a:extLst>
                <a:ext uri="{FF2B5EF4-FFF2-40B4-BE49-F238E27FC236}">
                  <a16:creationId xmlns:a16="http://schemas.microsoft.com/office/drawing/2014/main" id="{C5D82A8B-E31E-B4E8-E6F4-541A72BF8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69" y="2784029"/>
              <a:ext cx="429768" cy="429768"/>
            </a:xfrm>
            <a:prstGeom prst="rect">
              <a:avLst/>
            </a:prstGeom>
          </p:spPr>
        </p:pic>
        <p:sp>
          <p:nvSpPr>
            <p:cNvPr id="17" name="Text 6">
              <a:extLst>
                <a:ext uri="{FF2B5EF4-FFF2-40B4-BE49-F238E27FC236}">
                  <a16:creationId xmlns:a16="http://schemas.microsoft.com/office/drawing/2014/main" id="{00DD9D2C-CD7F-6222-4ECA-90D303447678}"/>
                </a:ext>
              </a:extLst>
            </p:cNvPr>
            <p:cNvSpPr/>
            <p:nvPr/>
          </p:nvSpPr>
          <p:spPr>
            <a:xfrm>
              <a:off x="3535356" y="2534750"/>
              <a:ext cx="77724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4600" b="1" dirty="0">
                  <a:solidFill>
                    <a:schemeClr val="tx2">
                      <a:lumMod val="90000"/>
                    </a:schemeClr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1</a:t>
              </a:r>
              <a:endParaRPr lang="en-US" sz="46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8" name="Text 7">
              <a:extLst>
                <a:ext uri="{FF2B5EF4-FFF2-40B4-BE49-F238E27FC236}">
                  <a16:creationId xmlns:a16="http://schemas.microsoft.com/office/drawing/2014/main" id="{47F9FB19-382D-FF9A-2F84-AA1CE3FBCD7D}"/>
                </a:ext>
              </a:extLst>
            </p:cNvPr>
            <p:cNvSpPr/>
            <p:nvPr/>
          </p:nvSpPr>
          <p:spPr>
            <a:xfrm>
              <a:off x="1903637" y="3570413"/>
              <a:ext cx="2293867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6243F"/>
                  </a:solidFill>
                  <a:latin typeface="Palatino Linotype" panose="02040502050505030304" pitchFamily="18" charset="0"/>
                  <a:ea typeface="Cambria" pitchFamily="34" charset="-122"/>
                  <a:cs typeface="Cambria" pitchFamily="34" charset="-120"/>
                </a:rPr>
                <a:t>Felsőoktatás</a:t>
              </a:r>
              <a:endParaRPr lang="en-US" sz="1900" dirty="0">
                <a:latin typeface="Palatino Linotype" panose="02040502050505030304" pitchFamily="18" charset="0"/>
              </a:endParaRPr>
            </a:p>
          </p:txBody>
        </p:sp>
        <p:sp>
          <p:nvSpPr>
            <p:cNvPr id="19" name="Text 8">
              <a:extLst>
                <a:ext uri="{FF2B5EF4-FFF2-40B4-BE49-F238E27FC236}">
                  <a16:creationId xmlns:a16="http://schemas.microsoft.com/office/drawing/2014/main" id="{EDF1683C-69E4-6B07-4009-ECDD8D716D45}"/>
                </a:ext>
              </a:extLst>
            </p:cNvPr>
            <p:cNvSpPr/>
            <p:nvPr/>
          </p:nvSpPr>
          <p:spPr>
            <a:xfrm>
              <a:off x="1903637" y="4055045"/>
              <a:ext cx="2168633" cy="1143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100" dirty="0">
                  <a:solidFill>
                    <a:srgbClr val="212833"/>
                  </a:solidFill>
                  <a:latin typeface="+mj-lt"/>
                  <a:ea typeface="Calibri" pitchFamily="34" charset="-122"/>
                  <a:cs typeface="Calibri" pitchFamily="34" charset="-120"/>
                </a:rPr>
                <a:t>A felsőoktatási intézmények jelenlétének és vonzerejének erősítése, hogy jelentősen nőjön a hallgatók száma a városban.</a:t>
              </a:r>
              <a:endParaRPr lang="en-US" sz="1100" dirty="0">
                <a:latin typeface="+mj-lt"/>
              </a:endParaRPr>
            </a:p>
          </p:txBody>
        </p:sp>
        <p:sp>
          <p:nvSpPr>
            <p:cNvPr id="20" name="Shape 9">
              <a:extLst>
                <a:ext uri="{FF2B5EF4-FFF2-40B4-BE49-F238E27FC236}">
                  <a16:creationId xmlns:a16="http://schemas.microsoft.com/office/drawing/2014/main" id="{1D5F4422-CAB2-B65C-BFCD-EC322CDAD9BC}"/>
                </a:ext>
              </a:extLst>
            </p:cNvPr>
            <p:cNvSpPr/>
            <p:nvPr/>
          </p:nvSpPr>
          <p:spPr>
            <a:xfrm>
              <a:off x="5061186" y="2244533"/>
              <a:ext cx="2760875" cy="3063240"/>
            </a:xfrm>
            <a:prstGeom prst="roundRect">
              <a:avLst>
                <a:gd name="adj" fmla="val 2388"/>
              </a:avLst>
            </a:prstGeom>
            <a:solidFill>
              <a:schemeClr val="tx1"/>
            </a:solidFill>
            <a:ln w="12700">
              <a:solidFill>
                <a:srgbClr val="D7DEE7"/>
              </a:solidFill>
              <a:prstDash val="solid"/>
            </a:ln>
            <a:effectLst>
              <a:outerShdw blurRad="88900" dist="38100" dir="5400000" algn="bl" rotWithShape="0">
                <a:srgbClr val="5A6473">
                  <a:alpha val="18000"/>
                </a:srgbClr>
              </a:outerShdw>
            </a:effectLst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Shape 10">
              <a:extLst>
                <a:ext uri="{FF2B5EF4-FFF2-40B4-BE49-F238E27FC236}">
                  <a16:creationId xmlns:a16="http://schemas.microsoft.com/office/drawing/2014/main" id="{923643FB-7A05-BC33-E37B-8360DE5575C7}"/>
                </a:ext>
              </a:extLst>
            </p:cNvPr>
            <p:cNvSpPr/>
            <p:nvPr/>
          </p:nvSpPr>
          <p:spPr>
            <a:xfrm>
              <a:off x="4645134" y="2541713"/>
              <a:ext cx="868680" cy="868680"/>
            </a:xfrm>
            <a:prstGeom prst="ellipse">
              <a:avLst/>
            </a:prstGeom>
            <a:solidFill>
              <a:srgbClr val="E30235"/>
            </a:solidFill>
            <a:ln/>
          </p:spPr>
          <p:txBody>
            <a:bodyPr/>
            <a:lstStyle/>
            <a:p>
              <a:endParaRPr lang="hu-HU"/>
            </a:p>
          </p:txBody>
        </p:sp>
        <p:pic>
          <p:nvPicPr>
            <p:cNvPr id="22" name="Image 2" descr="preencoded.png">
              <a:extLst>
                <a:ext uri="{FF2B5EF4-FFF2-40B4-BE49-F238E27FC236}">
                  <a16:creationId xmlns:a16="http://schemas.microsoft.com/office/drawing/2014/main" id="{0A2899D0-82FA-FC7C-A495-8631EE911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4590" y="2761169"/>
              <a:ext cx="429768" cy="429768"/>
            </a:xfrm>
            <a:prstGeom prst="rect">
              <a:avLst/>
            </a:prstGeom>
          </p:spPr>
        </p:pic>
        <p:sp>
          <p:nvSpPr>
            <p:cNvPr id="23" name="Text 11">
              <a:extLst>
                <a:ext uri="{FF2B5EF4-FFF2-40B4-BE49-F238E27FC236}">
                  <a16:creationId xmlns:a16="http://schemas.microsoft.com/office/drawing/2014/main" id="{7C62FC57-47C2-3C54-F7D5-E96F92D09092}"/>
                </a:ext>
              </a:extLst>
            </p:cNvPr>
            <p:cNvSpPr/>
            <p:nvPr/>
          </p:nvSpPr>
          <p:spPr>
            <a:xfrm>
              <a:off x="6931134" y="2534750"/>
              <a:ext cx="77724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4600" b="1" dirty="0">
                  <a:solidFill>
                    <a:schemeClr val="tx2">
                      <a:lumMod val="90000"/>
                    </a:schemeClr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2</a:t>
              </a:r>
              <a:endParaRPr lang="en-US" sz="46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24" name="Text 12">
              <a:extLst>
                <a:ext uri="{FF2B5EF4-FFF2-40B4-BE49-F238E27FC236}">
                  <a16:creationId xmlns:a16="http://schemas.microsoft.com/office/drawing/2014/main" id="{FE223D62-3BE0-D6BB-7BF0-3873EB2C756D}"/>
                </a:ext>
              </a:extLst>
            </p:cNvPr>
            <p:cNvSpPr/>
            <p:nvPr/>
          </p:nvSpPr>
          <p:spPr>
            <a:xfrm>
              <a:off x="5353793" y="3570413"/>
              <a:ext cx="280306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6243F"/>
                  </a:solidFill>
                  <a:latin typeface="Palatino Linotype" panose="02040502050505030304" pitchFamily="18" charset="0"/>
                  <a:ea typeface="Cambria" pitchFamily="34" charset="-122"/>
                  <a:cs typeface="Cambria" pitchFamily="34" charset="-120"/>
                </a:rPr>
                <a:t>Turizmus</a:t>
              </a:r>
              <a:endParaRPr lang="en-US" sz="1900" dirty="0">
                <a:latin typeface="Palatino Linotype" panose="02040502050505030304" pitchFamily="18" charset="0"/>
              </a:endParaRPr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8A2E114A-4BAC-B36C-D251-66454E9C9089}"/>
                </a:ext>
              </a:extLst>
            </p:cNvPr>
            <p:cNvSpPr/>
            <p:nvPr/>
          </p:nvSpPr>
          <p:spPr>
            <a:xfrm>
              <a:off x="5353794" y="4055045"/>
              <a:ext cx="2131527" cy="1143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100" dirty="0">
                  <a:solidFill>
                    <a:srgbClr val="212833"/>
                  </a:solidFill>
                  <a:latin typeface="+mj-lt"/>
                  <a:ea typeface="Calibri" pitchFamily="34" charset="-122"/>
                  <a:cs typeface="Calibri" pitchFamily="34" charset="-120"/>
                </a:rPr>
                <a:t>A turisztikai potenciál tudatosabb kihasználása: több vendégéjszaka, erősebb idegenforgalmi infrastruktúra, nemzetközi láthatóság.</a:t>
              </a:r>
              <a:endParaRPr lang="en-US" sz="1100" dirty="0">
                <a:latin typeface="+mj-lt"/>
              </a:endParaRPr>
            </a:p>
          </p:txBody>
        </p:sp>
        <p:sp>
          <p:nvSpPr>
            <p:cNvPr id="26" name="Shape 14">
              <a:extLst>
                <a:ext uri="{FF2B5EF4-FFF2-40B4-BE49-F238E27FC236}">
                  <a16:creationId xmlns:a16="http://schemas.microsoft.com/office/drawing/2014/main" id="{74AA0012-8608-C663-A632-C1017A4AF212}"/>
                </a:ext>
              </a:extLst>
            </p:cNvPr>
            <p:cNvSpPr/>
            <p:nvPr/>
          </p:nvSpPr>
          <p:spPr>
            <a:xfrm>
              <a:off x="8456095" y="2244533"/>
              <a:ext cx="2760875" cy="3063240"/>
            </a:xfrm>
            <a:prstGeom prst="roundRect">
              <a:avLst>
                <a:gd name="adj" fmla="val 2388"/>
              </a:avLst>
            </a:prstGeom>
            <a:solidFill>
              <a:schemeClr val="tx1"/>
            </a:solidFill>
            <a:ln w="12700">
              <a:solidFill>
                <a:srgbClr val="D7DEE7"/>
              </a:solidFill>
              <a:prstDash val="solid"/>
            </a:ln>
            <a:effectLst>
              <a:outerShdw blurRad="88900" dist="38100" dir="5400000" algn="bl" rotWithShape="0">
                <a:srgbClr val="5A6473">
                  <a:alpha val="18000"/>
                </a:srgbClr>
              </a:outerShdw>
            </a:effectLst>
          </p:spPr>
          <p:txBody>
            <a:bodyPr/>
            <a:lstStyle/>
            <a:p>
              <a:endParaRPr lang="hu-HU" dirty="0"/>
            </a:p>
          </p:txBody>
        </p:sp>
        <p:sp>
          <p:nvSpPr>
            <p:cNvPr id="27" name="Shape 15">
              <a:extLst>
                <a:ext uri="{FF2B5EF4-FFF2-40B4-BE49-F238E27FC236}">
                  <a16:creationId xmlns:a16="http://schemas.microsoft.com/office/drawing/2014/main" id="{BF907903-5C58-E666-9432-3D26F6765DF7}"/>
                </a:ext>
              </a:extLst>
            </p:cNvPr>
            <p:cNvSpPr/>
            <p:nvPr/>
          </p:nvSpPr>
          <p:spPr>
            <a:xfrm>
              <a:off x="8082992" y="2567657"/>
              <a:ext cx="868680" cy="86868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/>
          </p:spPr>
          <p:txBody>
            <a:bodyPr/>
            <a:lstStyle/>
            <a:p>
              <a:endParaRPr lang="hu-HU"/>
            </a:p>
          </p:txBody>
        </p:sp>
        <p:pic>
          <p:nvPicPr>
            <p:cNvPr id="28" name="Image 3" descr="preencoded.png">
              <a:extLst>
                <a:ext uri="{FF2B5EF4-FFF2-40B4-BE49-F238E27FC236}">
                  <a16:creationId xmlns:a16="http://schemas.microsoft.com/office/drawing/2014/main" id="{9FD94CEA-9882-56F2-0ACF-F3DCD7E1D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02448" y="2784029"/>
              <a:ext cx="429768" cy="429768"/>
            </a:xfrm>
            <a:prstGeom prst="rect">
              <a:avLst/>
            </a:prstGeom>
          </p:spPr>
        </p:pic>
        <p:sp>
          <p:nvSpPr>
            <p:cNvPr id="29" name="Text 18">
              <a:extLst>
                <a:ext uri="{FF2B5EF4-FFF2-40B4-BE49-F238E27FC236}">
                  <a16:creationId xmlns:a16="http://schemas.microsoft.com/office/drawing/2014/main" id="{165BB180-2E67-DF49-2A3C-60B0D231127E}"/>
                </a:ext>
              </a:extLst>
            </p:cNvPr>
            <p:cNvSpPr/>
            <p:nvPr/>
          </p:nvSpPr>
          <p:spPr>
            <a:xfrm>
              <a:off x="8780377" y="4064402"/>
              <a:ext cx="2192423" cy="1143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100" dirty="0">
                  <a:solidFill>
                    <a:srgbClr val="212833"/>
                  </a:solidFill>
                  <a:latin typeface="+mj-lt"/>
                  <a:ea typeface="Calibri" pitchFamily="34" charset="-122"/>
                  <a:cs typeface="Calibri" pitchFamily="34" charset="-120"/>
                </a:rPr>
                <a:t>A városi szolgáltatások, a kulturális kínálat és az </a:t>
              </a:r>
              <a:r>
                <a:rPr lang="en-US" sz="1100" dirty="0" err="1">
                  <a:solidFill>
                    <a:srgbClr val="212833"/>
                  </a:solidFill>
                  <a:latin typeface="+mj-lt"/>
                  <a:ea typeface="Calibri" pitchFamily="34" charset="-122"/>
                  <a:cs typeface="Calibri" pitchFamily="34" charset="-120"/>
                </a:rPr>
                <a:t>életminőség</a:t>
              </a:r>
              <a:r>
                <a:rPr lang="en-US" sz="1100" dirty="0">
                  <a:solidFill>
                    <a:srgbClr val="212833"/>
                  </a:solidFill>
                  <a:latin typeface="+mj-lt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100" dirty="0" err="1">
                  <a:solidFill>
                    <a:srgbClr val="212833"/>
                  </a:solidFill>
                  <a:latin typeface="+mj-lt"/>
                  <a:ea typeface="Calibri" pitchFamily="34" charset="-122"/>
                  <a:cs typeface="Calibri" pitchFamily="34" charset="-120"/>
                </a:rPr>
                <a:t>fejlesztése</a:t>
              </a:r>
              <a:r>
                <a:rPr lang="en-US" sz="1100" dirty="0">
                  <a:solidFill>
                    <a:srgbClr val="212833"/>
                  </a:solidFill>
                  <a:latin typeface="+mj-lt"/>
                  <a:ea typeface="Calibri" pitchFamily="34" charset="-122"/>
                  <a:cs typeface="Calibri" pitchFamily="34" charset="-120"/>
                </a:rPr>
                <a:t>.</a:t>
              </a:r>
              <a:endParaRPr lang="en-US" sz="1100" dirty="0">
                <a:latin typeface="+mj-lt"/>
              </a:endParaRPr>
            </a:p>
          </p:txBody>
        </p:sp>
        <p:sp>
          <p:nvSpPr>
            <p:cNvPr id="46" name="Text 16">
              <a:extLst>
                <a:ext uri="{FF2B5EF4-FFF2-40B4-BE49-F238E27FC236}">
                  <a16:creationId xmlns:a16="http://schemas.microsoft.com/office/drawing/2014/main" id="{D55A0FAA-CE42-B0AB-DA6F-0D7912B919EA}"/>
                </a:ext>
              </a:extLst>
            </p:cNvPr>
            <p:cNvSpPr/>
            <p:nvPr/>
          </p:nvSpPr>
          <p:spPr>
            <a:xfrm>
              <a:off x="10357717" y="2535814"/>
              <a:ext cx="77724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4600" b="1" dirty="0">
                  <a:solidFill>
                    <a:schemeClr val="tx2">
                      <a:lumMod val="90000"/>
                    </a:schemeClr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3</a:t>
              </a:r>
              <a:endParaRPr lang="en-US" sz="46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47" name="Text 17">
              <a:extLst>
                <a:ext uri="{FF2B5EF4-FFF2-40B4-BE49-F238E27FC236}">
                  <a16:creationId xmlns:a16="http://schemas.microsoft.com/office/drawing/2014/main" id="{B4DC91AD-A147-9204-9246-F144C347B681}"/>
                </a:ext>
              </a:extLst>
            </p:cNvPr>
            <p:cNvSpPr/>
            <p:nvPr/>
          </p:nvSpPr>
          <p:spPr>
            <a:xfrm>
              <a:off x="8780377" y="3570413"/>
              <a:ext cx="31546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900" b="1" dirty="0">
                  <a:solidFill>
                    <a:srgbClr val="16243F"/>
                  </a:solidFill>
                  <a:ea typeface="Cambria" pitchFamily="34" charset="-122"/>
                  <a:cs typeface="Cambria" pitchFamily="34" charset="-120"/>
                </a:rPr>
                <a:t>Élhetőség</a:t>
              </a:r>
              <a:endParaRPr lang="en-US" sz="1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585656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DC63B8B4-F652-4136-25CF-43E14D3760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9838110" cy="660819"/>
          </a:xfrm>
        </p:spPr>
        <p:txBody>
          <a:bodyPr>
            <a:normAutofit/>
          </a:bodyPr>
          <a:lstStyle/>
          <a:p>
            <a:r>
              <a:rPr lang="hu-HU" dirty="0"/>
              <a:t>Felsőoktatás: nemzetközi jó gyakorlatok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3B9752F-21C6-0010-D244-E5B31CD48638}"/>
              </a:ext>
            </a:extLst>
          </p:cNvPr>
          <p:cNvSpPr/>
          <p:nvPr/>
        </p:nvSpPr>
        <p:spPr>
          <a:xfrm>
            <a:off x="566928" y="1508760"/>
            <a:ext cx="3515258" cy="1481328"/>
          </a:xfrm>
          <a:prstGeom prst="roundRect">
            <a:avLst>
              <a:gd name="adj" fmla="val 3086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605C5DB-3493-6856-4243-8D5995156763}"/>
              </a:ext>
            </a:extLst>
          </p:cNvPr>
          <p:cNvSpPr/>
          <p:nvPr/>
        </p:nvSpPr>
        <p:spPr>
          <a:xfrm>
            <a:off x="731520" y="1673352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CF86623-2A49-EB2F-D059-E4CF6C1C2B72}"/>
              </a:ext>
            </a:extLst>
          </p:cNvPr>
          <p:cNvSpPr/>
          <p:nvPr/>
        </p:nvSpPr>
        <p:spPr>
          <a:xfrm>
            <a:off x="950976" y="1600200"/>
            <a:ext cx="29666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latin typeface="Palatino Linotype" panose="02040502050505030304" pitchFamily="18" charset="0"/>
                <a:ea typeface="Calibri" pitchFamily="34" charset="-122"/>
                <a:cs typeface="Calibri" pitchFamily="34" charset="-120"/>
              </a:rPr>
              <a:t>Panevėžys</a:t>
            </a:r>
            <a:r>
              <a:rPr lang="en-US" sz="950" i="1" dirty="0">
                <a:solidFill>
                  <a:srgbClr val="6A7585"/>
                </a:solidFill>
                <a:latin typeface="Palatino Linotype" panose="02040502050505030304" pitchFamily="18" charset="0"/>
                <a:ea typeface="Calibri" pitchFamily="34" charset="-122"/>
                <a:cs typeface="Calibri" pitchFamily="34" charset="-120"/>
              </a:rPr>
              <a:t>   LT</a:t>
            </a:r>
            <a:endParaRPr lang="en-US" sz="1250" dirty="0">
              <a:latin typeface="Palatino Linotype" panose="02040502050505030304" pitchFamily="18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27DADFA-9DAB-1B85-36FC-DA297E3D810F}"/>
              </a:ext>
            </a:extLst>
          </p:cNvPr>
          <p:cNvSpPr/>
          <p:nvPr/>
        </p:nvSpPr>
        <p:spPr>
          <a:xfrm>
            <a:off x="749808" y="1929384"/>
            <a:ext cx="314949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A felsőoktatás összekapcsolása a regionális gazdasággal. „Okos specializáció”: a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végzősök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40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százalékának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helyben tartása, 15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százalék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nemzetközi toborzás, ipari partnerekkel.</a:t>
            </a:r>
            <a:endParaRPr lang="en-US" sz="1100" dirty="0">
              <a:latin typeface="+mj-lt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074C31D-7F62-0353-F8A4-145F28A92789}"/>
              </a:ext>
            </a:extLst>
          </p:cNvPr>
          <p:cNvSpPr/>
          <p:nvPr/>
        </p:nvSpPr>
        <p:spPr>
          <a:xfrm>
            <a:off x="4338218" y="1508760"/>
            <a:ext cx="3515258" cy="1481328"/>
          </a:xfrm>
          <a:prstGeom prst="roundRect">
            <a:avLst>
              <a:gd name="adj" fmla="val 3086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6C381268-7BFD-8926-B5D0-874161B7B626}"/>
              </a:ext>
            </a:extLst>
          </p:cNvPr>
          <p:cNvSpPr/>
          <p:nvPr/>
        </p:nvSpPr>
        <p:spPr>
          <a:xfrm>
            <a:off x="4502810" y="1673352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36AF988-DD99-683A-94CD-391A5BB48C24}"/>
              </a:ext>
            </a:extLst>
          </p:cNvPr>
          <p:cNvSpPr/>
          <p:nvPr/>
        </p:nvSpPr>
        <p:spPr>
          <a:xfrm>
            <a:off x="4722266" y="1600200"/>
            <a:ext cx="29666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Klagenfurt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AT</a:t>
            </a:r>
            <a:endParaRPr lang="en-US" sz="12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DDA137A-E35F-6250-EBFE-ACCBF09F2728}"/>
              </a:ext>
            </a:extLst>
          </p:cNvPr>
          <p:cNvSpPr/>
          <p:nvPr/>
        </p:nvSpPr>
        <p:spPr>
          <a:xfrm>
            <a:off x="4521098" y="1929384"/>
            <a:ext cx="314949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Kombinált ösztöndíj a tehetségvonzásért: havi 300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euró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, mentorálás. Az összeg felét a város, felét vállalatok és magánszemélyek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fedezik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– leendő munkáltatókként.</a:t>
            </a:r>
            <a:endParaRPr lang="en-US" sz="1100" dirty="0">
              <a:latin typeface="+mj-lt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A1E51CC-EBA2-9AD1-D078-F0EFBB23FAC1}"/>
              </a:ext>
            </a:extLst>
          </p:cNvPr>
          <p:cNvSpPr/>
          <p:nvPr/>
        </p:nvSpPr>
        <p:spPr>
          <a:xfrm>
            <a:off x="8109509" y="1508760"/>
            <a:ext cx="3515258" cy="1481328"/>
          </a:xfrm>
          <a:prstGeom prst="roundRect">
            <a:avLst>
              <a:gd name="adj" fmla="val 3086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395BB015-1F96-5D0C-6553-A335B93C18D0}"/>
              </a:ext>
            </a:extLst>
          </p:cNvPr>
          <p:cNvSpPr/>
          <p:nvPr/>
        </p:nvSpPr>
        <p:spPr>
          <a:xfrm>
            <a:off x="8274101" y="1673352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FB3BCFD-1711-A7DC-5839-E451C5B5093E}"/>
              </a:ext>
            </a:extLst>
          </p:cNvPr>
          <p:cNvSpPr/>
          <p:nvPr/>
        </p:nvSpPr>
        <p:spPr>
          <a:xfrm>
            <a:off x="8493557" y="1600200"/>
            <a:ext cx="29666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Innsbruck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AT</a:t>
            </a:r>
            <a:endParaRPr lang="en-US" sz="12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BE754BA-0DDF-5836-95F8-1A18037AA71A}"/>
              </a:ext>
            </a:extLst>
          </p:cNvPr>
          <p:cNvSpPr/>
          <p:nvPr/>
        </p:nvSpPr>
        <p:spPr>
          <a:xfrm>
            <a:off x="8292389" y="1929384"/>
            <a:ext cx="314949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Hallgatói lakhatás mint versenyképességi kérdés: új kollégiumok jó tömegközlekedéssel, vegyes árképzés, üres épületek bevonása, magánfejlesztők ösztönzése.</a:t>
            </a:r>
            <a:endParaRPr lang="en-US" sz="1100" dirty="0">
              <a:latin typeface="+mj-lt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B7ACDC3-F6F4-9224-889A-0D8C97423872}"/>
              </a:ext>
            </a:extLst>
          </p:cNvPr>
          <p:cNvSpPr/>
          <p:nvPr/>
        </p:nvSpPr>
        <p:spPr>
          <a:xfrm>
            <a:off x="566928" y="3227832"/>
            <a:ext cx="3515258" cy="1481328"/>
          </a:xfrm>
          <a:prstGeom prst="roundRect">
            <a:avLst>
              <a:gd name="adj" fmla="val 3086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DCA61DF4-4493-AA3E-AC57-46ABDD2D4A06}"/>
              </a:ext>
            </a:extLst>
          </p:cNvPr>
          <p:cNvSpPr/>
          <p:nvPr/>
        </p:nvSpPr>
        <p:spPr>
          <a:xfrm>
            <a:off x="731520" y="3392424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CE530F58-7644-6C96-0859-007773725628}"/>
              </a:ext>
            </a:extLst>
          </p:cNvPr>
          <p:cNvSpPr/>
          <p:nvPr/>
        </p:nvSpPr>
        <p:spPr>
          <a:xfrm>
            <a:off x="950976" y="3319272"/>
            <a:ext cx="29666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Šiauliai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LT</a:t>
            </a:r>
            <a:endParaRPr lang="en-US" sz="125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C832521B-96EF-6AB9-9A34-14C04F0A77E2}"/>
              </a:ext>
            </a:extLst>
          </p:cNvPr>
          <p:cNvSpPr/>
          <p:nvPr/>
        </p:nvSpPr>
        <p:spPr>
          <a:xfrm>
            <a:off x="749808" y="3648456"/>
            <a:ext cx="314949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Integrált hallgatói és városmarketing-platform („Karjera Šiauliuose”): egy helyen az oktatási, lakhatási és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munkalehetőségek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– a „hard” és „soft” tényezők együtt.</a:t>
            </a:r>
            <a:endParaRPr lang="en-US" sz="1100" dirty="0">
              <a:latin typeface="+mj-lt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32751F21-3298-6D3C-0340-0E92BA22C924}"/>
              </a:ext>
            </a:extLst>
          </p:cNvPr>
          <p:cNvSpPr/>
          <p:nvPr/>
        </p:nvSpPr>
        <p:spPr>
          <a:xfrm>
            <a:off x="4338218" y="3227832"/>
            <a:ext cx="3515258" cy="1481328"/>
          </a:xfrm>
          <a:prstGeom prst="roundRect">
            <a:avLst>
              <a:gd name="adj" fmla="val 3086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9094458F-C692-E9CA-34A4-49106876FF0A}"/>
              </a:ext>
            </a:extLst>
          </p:cNvPr>
          <p:cNvSpPr/>
          <p:nvPr/>
        </p:nvSpPr>
        <p:spPr>
          <a:xfrm>
            <a:off x="4502810" y="3392424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70C161F2-9264-4534-1218-1CC836C2927F}"/>
              </a:ext>
            </a:extLst>
          </p:cNvPr>
          <p:cNvSpPr/>
          <p:nvPr/>
        </p:nvSpPr>
        <p:spPr>
          <a:xfrm>
            <a:off x="4722266" y="3319272"/>
            <a:ext cx="29666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Sztara Zagora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BG</a:t>
            </a:r>
            <a:endParaRPr lang="en-US" sz="125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92344B0A-DE4A-E998-8926-02321BA160E5}"/>
              </a:ext>
            </a:extLst>
          </p:cNvPr>
          <p:cNvSpPr/>
          <p:nvPr/>
        </p:nvSpPr>
        <p:spPr>
          <a:xfrm>
            <a:off x="4521098" y="3648456"/>
            <a:ext cx="314949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Nemzetköziesítés jól azonosítható profillal: a Trakia University bioökonómia és angol nyelvű orvosi képzése jelentős számú külföldi hallgatót vonz.</a:t>
            </a:r>
            <a:endParaRPr lang="en-US" sz="1100" dirty="0">
              <a:latin typeface="+mj-lt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CB51ABD1-142D-D7A2-F36F-5A6602A25DBB}"/>
              </a:ext>
            </a:extLst>
          </p:cNvPr>
          <p:cNvSpPr/>
          <p:nvPr/>
        </p:nvSpPr>
        <p:spPr>
          <a:xfrm>
            <a:off x="8109509" y="3227832"/>
            <a:ext cx="3515258" cy="1481328"/>
          </a:xfrm>
          <a:prstGeom prst="roundRect">
            <a:avLst>
              <a:gd name="adj" fmla="val 3086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A09068E0-2C34-98D2-E990-9F86FA4E5E85}"/>
              </a:ext>
            </a:extLst>
          </p:cNvPr>
          <p:cNvSpPr/>
          <p:nvPr/>
        </p:nvSpPr>
        <p:spPr>
          <a:xfrm>
            <a:off x="8274101" y="3392424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41B99AE3-DE45-D0AA-4593-5F776A6CFE64}"/>
              </a:ext>
            </a:extLst>
          </p:cNvPr>
          <p:cNvSpPr/>
          <p:nvPr/>
        </p:nvSpPr>
        <p:spPr>
          <a:xfrm>
            <a:off x="8493557" y="3319272"/>
            <a:ext cx="29666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Skellefteå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SE</a:t>
            </a:r>
            <a:endParaRPr lang="en-US" sz="125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135B40CE-BD5E-AF92-04A0-C81754814A7A}"/>
              </a:ext>
            </a:extLst>
          </p:cNvPr>
          <p:cNvSpPr/>
          <p:nvPr/>
        </p:nvSpPr>
        <p:spPr>
          <a:xfrm>
            <a:off x="8292389" y="3648456"/>
            <a:ext cx="314949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A város aktív megrendelőként lép fel: nem új egyetem, hanem többegyetemes platform (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campusz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). Cél: a felsőoktatásban tanulók arányát 1%-ról 10%-ra emelni 2040-ig.</a:t>
            </a:r>
            <a:endParaRPr lang="en-US" sz="1100" dirty="0">
              <a:latin typeface="+mj-lt"/>
            </a:endParaRPr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398A588D-6D02-DDCA-500B-368802DD4255}"/>
              </a:ext>
            </a:extLst>
          </p:cNvPr>
          <p:cNvSpPr/>
          <p:nvPr/>
        </p:nvSpPr>
        <p:spPr>
          <a:xfrm>
            <a:off x="566928" y="4946904"/>
            <a:ext cx="11057839" cy="777240"/>
          </a:xfrm>
          <a:prstGeom prst="roundRect">
            <a:avLst>
              <a:gd name="adj" fmla="val 7059"/>
            </a:avLst>
          </a:prstGeom>
          <a:solidFill>
            <a:srgbClr val="F6DCE2"/>
          </a:solidFill>
          <a:ln w="12700">
            <a:solidFill>
              <a:srgbClr val="D62E50"/>
            </a:solidFill>
            <a:prstDash val="solid"/>
          </a:ln>
        </p:spPr>
        <p:txBody>
          <a:bodyPr/>
          <a:lstStyle/>
          <a:p>
            <a:endParaRPr lang="hu-HU">
              <a:latin typeface="+mj-lt"/>
            </a:endParaRPr>
          </a:p>
        </p:txBody>
      </p:sp>
      <p:pic>
        <p:nvPicPr>
          <p:cNvPr id="30" name="Image 1" descr="preencoded.png">
            <a:extLst>
              <a:ext uri="{FF2B5EF4-FFF2-40B4-BE49-F238E27FC236}">
                <a16:creationId xmlns:a16="http://schemas.microsoft.com/office/drawing/2014/main" id="{B237A4A0-FC09-55EC-193B-D7C58A51E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5193792"/>
            <a:ext cx="274320" cy="274320"/>
          </a:xfrm>
          <a:prstGeom prst="rect">
            <a:avLst/>
          </a:prstGeom>
        </p:spPr>
      </p:pic>
      <p:sp>
        <p:nvSpPr>
          <p:cNvPr id="31" name="Text 28">
            <a:extLst>
              <a:ext uri="{FF2B5EF4-FFF2-40B4-BE49-F238E27FC236}">
                <a16:creationId xmlns:a16="http://schemas.microsoft.com/office/drawing/2014/main" id="{39DC4002-F68A-BFD9-8CE5-AAFB56901C54}"/>
              </a:ext>
            </a:extLst>
          </p:cNvPr>
          <p:cNvSpPr/>
          <p:nvPr/>
        </p:nvSpPr>
        <p:spPr>
          <a:xfrm>
            <a:off x="1161288" y="4946904"/>
            <a:ext cx="1028059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D62E50"/>
                </a:solidFill>
                <a:latin typeface="+mj-lt"/>
                <a:ea typeface="Calibri" pitchFamily="34" charset="-122"/>
                <a:cs typeface="Calibri" pitchFamily="34" charset="-120"/>
              </a:rPr>
              <a:t>ROSSZ GYAKORLAT — a hibrid oktatás (Sundsvall, SE):  </a:t>
            </a:r>
            <a:r>
              <a:rPr lang="en-US" sz="105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az online/hibrid képzések stabil létszámot adtak, de a hallgatók nem költöztek a városba, nem használták a szolgáltatásokat és nem kötődtek a térséghez. A megoldás a jelenléti képzés és a garantált hallgatói lakhatás erősítése lett.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47283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22D423B0-7050-3925-F502-C527656B84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hu-HU" sz="1600" u="sng" dirty="0"/>
              <a:t>Szervesebb beágyazódás: </a:t>
            </a:r>
            <a:r>
              <a:rPr lang="hu-HU" sz="1600" b="0" dirty="0"/>
              <a:t>a felsőoktatás kapcsolódjon a város gazdasági, társadalmi és mindennapi életéhez – egyszerre szolgálja a fiatalok helyben tartását, a munkaerő-utánpótlást és a vállalati innovációt.</a:t>
            </a:r>
          </a:p>
          <a:p>
            <a:r>
              <a:rPr lang="hu-HU" sz="1600" u="sng" dirty="0"/>
              <a:t>Ne elszigetelten </a:t>
            </a:r>
            <a:r>
              <a:rPr lang="hu-HU" sz="1600" u="sng" dirty="0" err="1"/>
              <a:t>működjön</a:t>
            </a:r>
            <a:r>
              <a:rPr lang="hu-HU" sz="1600" u="sng" dirty="0"/>
              <a:t>: </a:t>
            </a:r>
            <a:r>
              <a:rPr lang="hu-HU" sz="1600" b="0" dirty="0"/>
              <a:t>a város ipari bázisa és nagyvállalati jelenléte jó alapot ad ipari, technológiai, mérnöki, digitalizációs és fenntarthatósági képzési irányok megerősítésére.</a:t>
            </a:r>
          </a:p>
          <a:p>
            <a:r>
              <a:rPr lang="hu-HU" sz="1600" b="0" dirty="0"/>
              <a:t>Nem feltétlenül új egyetem: néhány jól </a:t>
            </a:r>
            <a:r>
              <a:rPr lang="hu-HU" sz="1600" b="0" dirty="0" err="1"/>
              <a:t>pozicionált</a:t>
            </a:r>
            <a:r>
              <a:rPr lang="hu-HU" sz="1600" b="0" dirty="0"/>
              <a:t>, helyi adottságokra épülő profil vagy </a:t>
            </a:r>
            <a:r>
              <a:rPr lang="hu-HU" sz="1600" dirty="0"/>
              <a:t>rugalmas, többszereplős képzési platform is erősítheti a felsőoktatási szerepet.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92F46E-3F96-81BC-A63E-431D85B45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692673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800" b="0" dirty="0"/>
              <a:t>A fiatalok nemcsak szakot vagy intézményt választanak, hanem élethelyzetet és várost is. A helyben tanulás akkor válik vonzóvá, ha az elemek egységes ajánlattá állnak össze:</a:t>
            </a:r>
          </a:p>
          <a:p>
            <a:pPr lvl="1"/>
            <a:r>
              <a:rPr lang="hu-HU" sz="1600" dirty="0">
                <a:latin typeface="+mj-lt"/>
              </a:rPr>
              <a:t>m</a:t>
            </a:r>
            <a:r>
              <a:rPr lang="hu-HU" sz="1600" b="0" dirty="0">
                <a:latin typeface="+mj-lt"/>
              </a:rPr>
              <a:t>egfizethető hallgatói lakhatás</a:t>
            </a:r>
          </a:p>
          <a:p>
            <a:pPr lvl="1"/>
            <a:r>
              <a:rPr lang="hu-HU" sz="1600" dirty="0">
                <a:latin typeface="+mj-lt"/>
              </a:rPr>
              <a:t>g</a:t>
            </a:r>
            <a:r>
              <a:rPr lang="hu-HU" sz="1600" b="0" dirty="0">
                <a:latin typeface="+mj-lt"/>
              </a:rPr>
              <a:t>yakornoki és munkalehetőségek</a:t>
            </a:r>
          </a:p>
          <a:p>
            <a:pPr lvl="1"/>
            <a:r>
              <a:rPr lang="hu-HU" sz="1600" dirty="0">
                <a:latin typeface="+mj-lt"/>
              </a:rPr>
              <a:t>v</a:t>
            </a:r>
            <a:r>
              <a:rPr lang="hu-HU" sz="1600" b="0" dirty="0">
                <a:latin typeface="+mj-lt"/>
              </a:rPr>
              <a:t>állalati mentorálás és projektek</a:t>
            </a:r>
          </a:p>
          <a:p>
            <a:pPr lvl="1"/>
            <a:r>
              <a:rPr lang="hu-HU" sz="1600" dirty="0">
                <a:latin typeface="+mj-lt"/>
              </a:rPr>
              <a:t>k</a:t>
            </a:r>
            <a:r>
              <a:rPr lang="hu-HU" sz="1600" b="0" dirty="0">
                <a:latin typeface="+mj-lt"/>
              </a:rPr>
              <a:t>özösségi, kulturális és szabadidős kínálat</a:t>
            </a:r>
          </a:p>
          <a:p>
            <a:pPr lvl="1"/>
            <a:r>
              <a:rPr lang="hu-HU" sz="1600" dirty="0">
                <a:latin typeface="+mj-lt"/>
              </a:rPr>
              <a:t>a</a:t>
            </a:r>
            <a:r>
              <a:rPr lang="hu-HU" sz="1600" b="0" dirty="0">
                <a:latin typeface="+mj-lt"/>
              </a:rPr>
              <a:t> hosszabb távú helyben maradás perspektívája</a:t>
            </a:r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F54B58FE-43DD-76FC-B943-AFFA04D1DE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felsőoktatás mint megtartóerő</a:t>
            </a:r>
          </a:p>
        </p:txBody>
      </p:sp>
    </p:spTree>
    <p:extLst>
      <p:ext uri="{BB962C8B-B14F-4D97-AF65-F5344CB8AC3E}">
        <p14:creationId xmlns:p14="http://schemas.microsoft.com/office/powerpoint/2010/main" val="4092397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9D2670CF-4687-A99C-99A7-2D3E613D5B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kultúrától a városmárkáig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61D6825-2394-EAE4-91C5-75EBC1B2B338}"/>
              </a:ext>
            </a:extLst>
          </p:cNvPr>
          <p:cNvSpPr/>
          <p:nvPr/>
        </p:nvSpPr>
        <p:spPr>
          <a:xfrm>
            <a:off x="566928" y="1640816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8FF43F3-3512-3C6D-F508-8DAEDE1BF3FA}"/>
              </a:ext>
            </a:extLst>
          </p:cNvPr>
          <p:cNvSpPr/>
          <p:nvPr/>
        </p:nvSpPr>
        <p:spPr>
          <a:xfrm>
            <a:off x="731520" y="1805408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914247B-F078-FB34-B064-135DEA482204}"/>
              </a:ext>
            </a:extLst>
          </p:cNvPr>
          <p:cNvSpPr/>
          <p:nvPr/>
        </p:nvSpPr>
        <p:spPr>
          <a:xfrm>
            <a:off x="950976" y="1732256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latin typeface="Palatino Linotype" panose="02040502050505030304" pitchFamily="18" charset="0"/>
                <a:ea typeface="Calibri" pitchFamily="34" charset="-122"/>
                <a:cs typeface="Calibri" pitchFamily="34" charset="-120"/>
              </a:rPr>
              <a:t>Trencsén</a:t>
            </a:r>
            <a:r>
              <a:rPr lang="en-US" sz="950" i="1" dirty="0">
                <a:solidFill>
                  <a:srgbClr val="6A7585"/>
                </a:solidFill>
                <a:latin typeface="Palatino Linotype" panose="02040502050505030304" pitchFamily="18" charset="0"/>
                <a:ea typeface="Calibri" pitchFamily="34" charset="-122"/>
                <a:cs typeface="Calibri" pitchFamily="34" charset="-120"/>
              </a:rPr>
              <a:t>   SK</a:t>
            </a:r>
            <a:endParaRPr lang="en-US" sz="1250" dirty="0">
              <a:latin typeface="Palatino Linotype" panose="02040502050505030304" pitchFamily="18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D090B87-3388-4600-777E-C94F6E3B4C63}"/>
              </a:ext>
            </a:extLst>
          </p:cNvPr>
          <p:cNvSpPr/>
          <p:nvPr/>
        </p:nvSpPr>
        <p:spPr>
          <a:xfrm>
            <a:off x="749808" y="2061440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Európa Kulturális Fővárosa 2026 (60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millió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euró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) mint városfejlesztési ugródeszka. A „Fiesta Bridge” egy régi vasúti hidat alakít többfunkciós közösségi térré.</a:t>
            </a:r>
            <a:endParaRPr lang="en-US" sz="1100" dirty="0">
              <a:latin typeface="+mj-lt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42A735A-54E9-A153-4D5D-F6F8FE9E28CB}"/>
              </a:ext>
            </a:extLst>
          </p:cNvPr>
          <p:cNvSpPr/>
          <p:nvPr/>
        </p:nvSpPr>
        <p:spPr>
          <a:xfrm>
            <a:off x="3386252" y="1640816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3413E02-F6D7-D18E-B06F-2565C41492FF}"/>
              </a:ext>
            </a:extLst>
          </p:cNvPr>
          <p:cNvSpPr/>
          <p:nvPr/>
        </p:nvSpPr>
        <p:spPr>
          <a:xfrm>
            <a:off x="3550844" y="1805408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5C6A387-D0EF-8033-2F01-22859F669C93}"/>
              </a:ext>
            </a:extLst>
          </p:cNvPr>
          <p:cNvSpPr/>
          <p:nvPr/>
        </p:nvSpPr>
        <p:spPr>
          <a:xfrm>
            <a:off x="3770300" y="1732256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Nyitra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SK</a:t>
            </a:r>
            <a:endParaRPr lang="en-US" sz="12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581145E-3877-FD5A-1421-11C638FC8DE9}"/>
              </a:ext>
            </a:extLst>
          </p:cNvPr>
          <p:cNvSpPr/>
          <p:nvPr/>
        </p:nvSpPr>
        <p:spPr>
          <a:xfrm>
            <a:off x="3569132" y="2061440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A láthatatlan örökség láthatóvá tétele: a pályázat elemeit a cím nélkül is hasznosította. A VirtualArch projekt LiDAR-ral mutatja a föld alatti középkori örökséget.</a:t>
            </a:r>
            <a:endParaRPr lang="en-US" sz="1100" dirty="0">
              <a:latin typeface="+mj-lt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86D0F84-40FA-D2F8-15EA-4C67CFDF7B21}"/>
              </a:ext>
            </a:extLst>
          </p:cNvPr>
          <p:cNvSpPr/>
          <p:nvPr/>
        </p:nvSpPr>
        <p:spPr>
          <a:xfrm>
            <a:off x="6205576" y="1640816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F675D497-5061-6F15-BEF9-8E636C20D78F}"/>
              </a:ext>
            </a:extLst>
          </p:cNvPr>
          <p:cNvSpPr/>
          <p:nvPr/>
        </p:nvSpPr>
        <p:spPr>
          <a:xfrm>
            <a:off x="6370168" y="1805408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2B0A2BA-22D4-D62E-B97E-7355D8133D63}"/>
              </a:ext>
            </a:extLst>
          </p:cNvPr>
          <p:cNvSpPr/>
          <p:nvPr/>
        </p:nvSpPr>
        <p:spPr>
          <a:xfrm>
            <a:off x="6589624" y="1732256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Tartu és St. Pölten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EE / AT</a:t>
            </a:r>
            <a:endParaRPr lang="en-US" sz="12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CAE30407-38C6-1473-BD74-6AD874357811}"/>
              </a:ext>
            </a:extLst>
          </p:cNvPr>
          <p:cNvSpPr/>
          <p:nvPr/>
        </p:nvSpPr>
        <p:spPr>
          <a:xfrm>
            <a:off x="6388456" y="2061440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Határok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nélkül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– a látogatói élmény a térséggel együtt erős. Tartu programja 20 önkormányzatra épült; St. Pölten a „meglepő város, gazdagító régió” elvet követi.</a:t>
            </a:r>
            <a:endParaRPr lang="en-US" sz="1100" dirty="0">
              <a:latin typeface="+mj-lt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BD4F92C8-A000-56CA-7DEE-03438775F8CB}"/>
              </a:ext>
            </a:extLst>
          </p:cNvPr>
          <p:cNvSpPr/>
          <p:nvPr/>
        </p:nvSpPr>
        <p:spPr>
          <a:xfrm>
            <a:off x="9024899" y="1640816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8DCA4C78-2233-55AC-0921-67F1DBE1BDC8}"/>
              </a:ext>
            </a:extLst>
          </p:cNvPr>
          <p:cNvSpPr/>
          <p:nvPr/>
        </p:nvSpPr>
        <p:spPr>
          <a:xfrm>
            <a:off x="9189491" y="1805408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F379DC9-BEC2-201F-CD12-D303D1B2798B}"/>
              </a:ext>
            </a:extLst>
          </p:cNvPr>
          <p:cNvSpPr/>
          <p:nvPr/>
        </p:nvSpPr>
        <p:spPr>
          <a:xfrm>
            <a:off x="9408947" y="1732256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Maribor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SI</a:t>
            </a:r>
            <a:endParaRPr lang="en-US" sz="125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96EEE2A-A95F-D0F9-5515-0D4C6CA4099E}"/>
              </a:ext>
            </a:extLst>
          </p:cNvPr>
          <p:cNvSpPr/>
          <p:nvPr/>
        </p:nvSpPr>
        <p:spPr>
          <a:xfrm>
            <a:off x="9207779" y="2061440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Bor, kultúra, aktív turizmus és MICE egy rendszerben: a világ legidősebb termő szőlőtőkéje köré épült látogatóközpont és tudatos MICE-fejlesztés.</a:t>
            </a:r>
            <a:endParaRPr lang="en-US" sz="1100" dirty="0">
              <a:latin typeface="+mj-lt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F0C88BFD-EED7-BFB8-2D6D-19B2FB3A9394}"/>
              </a:ext>
            </a:extLst>
          </p:cNvPr>
          <p:cNvSpPr/>
          <p:nvPr/>
        </p:nvSpPr>
        <p:spPr>
          <a:xfrm>
            <a:off x="566928" y="3853664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0DED0BA1-3499-F0D7-276E-09812C7CBD2A}"/>
              </a:ext>
            </a:extLst>
          </p:cNvPr>
          <p:cNvSpPr/>
          <p:nvPr/>
        </p:nvSpPr>
        <p:spPr>
          <a:xfrm>
            <a:off x="731520" y="4018256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A4CA05CF-6482-40FB-E938-2E79DBB1FB3D}"/>
              </a:ext>
            </a:extLst>
          </p:cNvPr>
          <p:cNvSpPr/>
          <p:nvPr/>
        </p:nvSpPr>
        <p:spPr>
          <a:xfrm>
            <a:off x="950976" y="3945104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Klagenfurt és Innsbruck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AT</a:t>
            </a:r>
            <a:endParaRPr lang="en-US" sz="125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6FCD9255-DB75-BB70-CCAC-4057B62521B8}"/>
              </a:ext>
            </a:extLst>
          </p:cNvPr>
          <p:cNvSpPr/>
          <p:nvPr/>
        </p:nvSpPr>
        <p:spPr>
          <a:xfrm>
            <a:off x="749808" y="4274288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Vendégkártyák és fenntartható mobilitás: hosszabb tartózkodásra ösztönöznek, csökkentik az autóhasználatot, és a környező attrakciókat is bevonják az élménybe.</a:t>
            </a:r>
            <a:endParaRPr lang="en-US" sz="1100" dirty="0">
              <a:latin typeface="+mj-lt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F597C0C1-121A-EFD2-503D-00B3E8337A9D}"/>
              </a:ext>
            </a:extLst>
          </p:cNvPr>
          <p:cNvSpPr/>
          <p:nvPr/>
        </p:nvSpPr>
        <p:spPr>
          <a:xfrm>
            <a:off x="3386252" y="3853664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E64FBBFE-63EA-D66C-4EFA-B699AD487D14}"/>
              </a:ext>
            </a:extLst>
          </p:cNvPr>
          <p:cNvSpPr/>
          <p:nvPr/>
        </p:nvSpPr>
        <p:spPr>
          <a:xfrm>
            <a:off x="3550844" y="4018256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2D8A8C66-9955-A462-5F8B-51A4A8AC09A4}"/>
              </a:ext>
            </a:extLst>
          </p:cNvPr>
          <p:cNvSpPr/>
          <p:nvPr/>
        </p:nvSpPr>
        <p:spPr>
          <a:xfrm>
            <a:off x="3770300" y="3945104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Innsbruck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AT</a:t>
            </a:r>
            <a:endParaRPr lang="en-US" sz="125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16338AC4-24F0-6278-9E6A-EB5E70733532}"/>
              </a:ext>
            </a:extLst>
          </p:cNvPr>
          <p:cNvSpPr/>
          <p:nvPr/>
        </p:nvSpPr>
        <p:spPr>
          <a:xfrm>
            <a:off x="3569132" y="4274288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A helyiek életminősége mint mutató: a Life Quality Index a gazdasági és ökológiai hatások mellett a lakók jóllétét is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méri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– a turizmus ne terhelje túl a várost.</a:t>
            </a:r>
            <a:endParaRPr lang="en-US" sz="1100" dirty="0">
              <a:latin typeface="+mj-lt"/>
            </a:endParaRPr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D02C1EEE-B639-B344-342E-5830B531E9E4}"/>
              </a:ext>
            </a:extLst>
          </p:cNvPr>
          <p:cNvSpPr/>
          <p:nvPr/>
        </p:nvSpPr>
        <p:spPr>
          <a:xfrm>
            <a:off x="6205576" y="3853664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EF8F832F-AD38-BAD5-4754-B3521627EF56}"/>
              </a:ext>
            </a:extLst>
          </p:cNvPr>
          <p:cNvSpPr/>
          <p:nvPr/>
        </p:nvSpPr>
        <p:spPr>
          <a:xfrm>
            <a:off x="6370168" y="4018256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ADD124B8-4E03-920C-B03A-D9AD11DB60EF}"/>
              </a:ext>
            </a:extLst>
          </p:cNvPr>
          <p:cNvSpPr/>
          <p:nvPr/>
        </p:nvSpPr>
        <p:spPr>
          <a:xfrm>
            <a:off x="6589624" y="3945104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latin typeface="Palatino Linotype" panose="02040502050505030304" pitchFamily="18" charset="0"/>
                <a:ea typeface="Calibri" pitchFamily="34" charset="-122"/>
                <a:cs typeface="Calibri" pitchFamily="34" charset="-120"/>
              </a:rPr>
              <a:t>Panevėžys</a:t>
            </a:r>
            <a:r>
              <a:rPr lang="en-US" sz="950" i="1" dirty="0">
                <a:solidFill>
                  <a:srgbClr val="6A7585"/>
                </a:solidFill>
                <a:latin typeface="Palatino Linotype" panose="02040502050505030304" pitchFamily="18" charset="0"/>
                <a:ea typeface="Calibri" pitchFamily="34" charset="-122"/>
                <a:cs typeface="Calibri" pitchFamily="34" charset="-120"/>
              </a:rPr>
              <a:t>   LT</a:t>
            </a:r>
            <a:endParaRPr lang="en-US" sz="1250" dirty="0">
              <a:latin typeface="Palatino Linotype" panose="02040502050505030304" pitchFamily="18" charset="0"/>
            </a:endParaRP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839F4D6E-4ACF-F62A-28F5-55C187CD8983}"/>
              </a:ext>
            </a:extLst>
          </p:cNvPr>
          <p:cNvSpPr/>
          <p:nvPr/>
        </p:nvSpPr>
        <p:spPr>
          <a:xfrm>
            <a:off x="6388456" y="4274288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Közlekedési csomópontok nélkül nincs turizmus: a Rail Baltica és a modern buszpályaudvar könnyebben megközelíthető, vonzóbb célponttá teszi a várost.</a:t>
            </a:r>
            <a:endParaRPr lang="en-US" sz="1100" dirty="0">
              <a:latin typeface="+mj-lt"/>
            </a:endParaRPr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13A54061-BAF9-C305-CA87-E9FECBC657D4}"/>
              </a:ext>
            </a:extLst>
          </p:cNvPr>
          <p:cNvSpPr/>
          <p:nvPr/>
        </p:nvSpPr>
        <p:spPr>
          <a:xfrm>
            <a:off x="9024899" y="3853664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B594EF0E-476F-D7DD-EC23-1F2DCA5A44B4}"/>
              </a:ext>
            </a:extLst>
          </p:cNvPr>
          <p:cNvSpPr/>
          <p:nvPr/>
        </p:nvSpPr>
        <p:spPr>
          <a:xfrm>
            <a:off x="9189491" y="4018256"/>
            <a:ext cx="146304" cy="146304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92BF33BE-68EC-27C6-1ED6-E9CBDF372327}"/>
              </a:ext>
            </a:extLst>
          </p:cNvPr>
          <p:cNvSpPr/>
          <p:nvPr/>
        </p:nvSpPr>
        <p:spPr>
          <a:xfrm>
            <a:off x="9408947" y="3945104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Oulu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FI</a:t>
            </a:r>
            <a:endParaRPr lang="en-US" sz="1250" dirty="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0F4A2DCE-A8B4-65E1-E06F-834BCC732E44}"/>
              </a:ext>
            </a:extLst>
          </p:cNvPr>
          <p:cNvSpPr/>
          <p:nvPr/>
        </p:nvSpPr>
        <p:spPr>
          <a:xfrm>
            <a:off x="9207779" y="4274288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Önironikus városmárka: a „nincs itt semmi látnivaló” attitűd + Európa Kulturális Fővárosa 2026 → vendégéjszakák +20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százalék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, nemzetközi turizmus +40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százalék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793455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22D423B0-7050-3925-F502-C527656B84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hu-HU" sz="1400" b="0" dirty="0"/>
              <a:t>Nem egyetlen ikonikus attrakció: </a:t>
            </a:r>
            <a:r>
              <a:rPr lang="hu-HU" sz="1400" dirty="0"/>
              <a:t>a feladat a történelmi, kulturális és térségi adottságok egységes, könnyen értelmezhető látogatói élménnyé szervezése.</a:t>
            </a:r>
          </a:p>
          <a:p>
            <a:r>
              <a:rPr lang="hu-HU" sz="1400" dirty="0"/>
              <a:t>A történelmi örökség legyen bejárható és átélhető </a:t>
            </a:r>
            <a:r>
              <a:rPr lang="hu-HU" sz="1400" b="0" dirty="0"/>
              <a:t>– városi útvonalakkal, digitális rekonstrukciókkal, történeti narratívákkal és kortárs kulturális programokkal.</a:t>
            </a:r>
          </a:p>
          <a:p>
            <a:r>
              <a:rPr lang="hu-HU" sz="1400" dirty="0"/>
              <a:t>A turisztikai gondolkodás lépjen túl a városhatáron: </a:t>
            </a:r>
            <a:r>
              <a:rPr lang="hu-HU" sz="1400" b="0" dirty="0"/>
              <a:t>Velencei-tó, Vértes, környező borvidékek és emlékhelyek egy térségi csomagban.</a:t>
            </a:r>
          </a:p>
          <a:p>
            <a:r>
              <a:rPr lang="hu-HU" sz="1400" b="0" dirty="0"/>
              <a:t>A fejlesztés iránya a minőségi, jól szervezett városi és térségi turizmus – benne a MICE- és üzleti turizmus, a fenntartható közlekedés és a helyiek számára is érzékelhető előnyök.</a:t>
            </a:r>
          </a:p>
          <a:p>
            <a:endParaRPr lang="hu-HU" sz="1400" b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F54B58FE-43DD-76FC-B943-AFFA04D1DE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 kultúrától a városmárkáig</a:t>
            </a: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AEF6C383-DBF5-DBD5-DBFD-96E3221501CA}"/>
              </a:ext>
            </a:extLst>
          </p:cNvPr>
          <p:cNvSpPr/>
          <p:nvPr/>
        </p:nvSpPr>
        <p:spPr>
          <a:xfrm>
            <a:off x="6355080" y="1691640"/>
            <a:ext cx="5349240" cy="3840480"/>
          </a:xfrm>
          <a:prstGeom prst="roundRect">
            <a:avLst>
              <a:gd name="adj" fmla="val 1905"/>
            </a:avLst>
          </a:prstGeom>
          <a:solidFill>
            <a:schemeClr val="tx1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 sz="2000" dirty="0">
              <a:latin typeface="+mj-lt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EB536DBD-E927-F13E-4C80-FA439DADBF0B}"/>
              </a:ext>
            </a:extLst>
          </p:cNvPr>
          <p:cNvSpPr/>
          <p:nvPr/>
        </p:nvSpPr>
        <p:spPr>
          <a:xfrm>
            <a:off x="6629400" y="1920240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D62E50"/>
                </a:solidFill>
                <a:latin typeface="+mj-lt"/>
                <a:ea typeface="Calibri" pitchFamily="34" charset="-122"/>
                <a:cs typeface="Calibri" pitchFamily="34" charset="-120"/>
              </a:rPr>
              <a:t>ADOTTSÁGOK, AMELYEKRE ÉPÍTENI LEHET</a:t>
            </a:r>
            <a:endParaRPr lang="en-US" sz="1300" dirty="0">
              <a:latin typeface="+mj-lt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02774D24-6F03-7DCF-88C3-18C2FCE6D8DF}"/>
              </a:ext>
            </a:extLst>
          </p:cNvPr>
          <p:cNvSpPr/>
          <p:nvPr/>
        </p:nvSpPr>
        <p:spPr>
          <a:xfrm>
            <a:off x="6629400" y="2569464"/>
            <a:ext cx="118872" cy="118872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 sz="1300">
              <a:latin typeface="+mj-lt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F722123A-6A8C-4AA8-12E3-618CBCA8CDC8}"/>
              </a:ext>
            </a:extLst>
          </p:cNvPr>
          <p:cNvSpPr/>
          <p:nvPr/>
        </p:nvSpPr>
        <p:spPr>
          <a:xfrm>
            <a:off x="6839712" y="251460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Történelmi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örökség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3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koronázóváros</a:t>
            </a:r>
            <a:r>
              <a:rPr lang="en-US" sz="13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, a középkori magyar királyság központja</a:t>
            </a:r>
            <a:endParaRPr lang="en-US" sz="1300" dirty="0">
              <a:latin typeface="+mj-lt"/>
            </a:endParaRPr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288CF9D1-7115-6D6C-6D7B-43AE64F7A527}"/>
              </a:ext>
            </a:extLst>
          </p:cNvPr>
          <p:cNvSpPr/>
          <p:nvPr/>
        </p:nvSpPr>
        <p:spPr>
          <a:xfrm>
            <a:off x="6629400" y="3172968"/>
            <a:ext cx="118872" cy="118872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 sz="1300">
              <a:latin typeface="+mj-lt"/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1D480A75-CC09-2FE3-8529-BC08F1D482EF}"/>
              </a:ext>
            </a:extLst>
          </p:cNvPr>
          <p:cNvSpPr/>
          <p:nvPr/>
        </p:nvSpPr>
        <p:spPr>
          <a:xfrm>
            <a:off x="6839712" y="3118104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Földrajzi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helyzet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3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Budapest nemzetközi repülőtér közelsége</a:t>
            </a:r>
            <a:endParaRPr lang="en-US" sz="1300" dirty="0">
              <a:latin typeface="+mj-lt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915F476A-3475-8B1C-6AB6-224F27867BE4}"/>
              </a:ext>
            </a:extLst>
          </p:cNvPr>
          <p:cNvSpPr/>
          <p:nvPr/>
        </p:nvSpPr>
        <p:spPr>
          <a:xfrm>
            <a:off x="6629400" y="3776472"/>
            <a:ext cx="118872" cy="118872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 sz="1300">
              <a:latin typeface="+mj-lt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3B5DE455-45DA-C103-443C-124DE5B24E76}"/>
              </a:ext>
            </a:extLst>
          </p:cNvPr>
          <p:cNvSpPr/>
          <p:nvPr/>
        </p:nvSpPr>
        <p:spPr>
          <a:xfrm>
            <a:off x="6839712" y="3721608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Üzleti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bázis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3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Erős</a:t>
            </a:r>
            <a:r>
              <a:rPr lang="en-US" sz="13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ipari és nagyvállalati háttér → MICE-turizmus</a:t>
            </a:r>
            <a:endParaRPr lang="en-US" sz="1300" dirty="0">
              <a:latin typeface="+mj-lt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C57C162A-7941-2B6A-3F07-BDDE7D59F04F}"/>
              </a:ext>
            </a:extLst>
          </p:cNvPr>
          <p:cNvSpPr/>
          <p:nvPr/>
        </p:nvSpPr>
        <p:spPr>
          <a:xfrm>
            <a:off x="6629400" y="4379976"/>
            <a:ext cx="118872" cy="118872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 sz="1300">
              <a:latin typeface="+mj-lt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BACB65A-82C0-2686-62DD-3CE4DD807B77}"/>
              </a:ext>
            </a:extLst>
          </p:cNvPr>
          <p:cNvSpPr/>
          <p:nvPr/>
        </p:nvSpPr>
        <p:spPr>
          <a:xfrm>
            <a:off x="6839712" y="4325112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Térségi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környezet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3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Velencei-tó, Vértes, borvidékek, emlékhelyek</a:t>
            </a:r>
            <a:endParaRPr lang="en-US" sz="1300" dirty="0">
              <a:latin typeface="+mj-lt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6F218415-CFE3-1026-2E01-49277940175F}"/>
              </a:ext>
            </a:extLst>
          </p:cNvPr>
          <p:cNvSpPr/>
          <p:nvPr/>
        </p:nvSpPr>
        <p:spPr>
          <a:xfrm>
            <a:off x="6629400" y="4983480"/>
            <a:ext cx="118872" cy="118872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 sz="1300">
              <a:latin typeface="+mj-lt"/>
            </a:endParaRPr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FA1FC0F8-5902-9512-CC09-79FC6AFD8C03}"/>
              </a:ext>
            </a:extLst>
          </p:cNvPr>
          <p:cNvSpPr/>
          <p:nvPr/>
        </p:nvSpPr>
        <p:spPr>
          <a:xfrm>
            <a:off x="6839712" y="4928616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Minőségi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vendéglátás</a:t>
            </a:r>
            <a:r>
              <a:rPr lang="en-US" sz="1300" b="1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3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Michelin-</a:t>
            </a:r>
            <a:r>
              <a:rPr lang="en-US" sz="13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ajánlott</a:t>
            </a:r>
            <a:r>
              <a:rPr lang="en-US" sz="13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étterem, fejleszthető gasztronómia</a:t>
            </a:r>
            <a:endParaRPr lang="en-US" sz="1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6210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11241D51-D363-B136-C617-A853A87C71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281" y="744703"/>
            <a:ext cx="8211328" cy="660819"/>
          </a:xfrm>
        </p:spPr>
        <p:txBody>
          <a:bodyPr>
            <a:normAutofit fontScale="90000"/>
          </a:bodyPr>
          <a:lstStyle/>
          <a:p>
            <a:r>
              <a:rPr lang="hu-HU" dirty="0"/>
              <a:t>Élhetőség: nemzetközi jó gyakorlatok</a:t>
            </a: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543F7AA1-BADF-90BE-2EE6-2324786A803B}"/>
              </a:ext>
            </a:extLst>
          </p:cNvPr>
          <p:cNvSpPr/>
          <p:nvPr/>
        </p:nvSpPr>
        <p:spPr>
          <a:xfrm>
            <a:off x="556296" y="1640816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36" name="Shape 4">
            <a:extLst>
              <a:ext uri="{FF2B5EF4-FFF2-40B4-BE49-F238E27FC236}">
                <a16:creationId xmlns:a16="http://schemas.microsoft.com/office/drawing/2014/main" id="{AE3BB436-5BCF-87E2-5722-E66481D12850}"/>
              </a:ext>
            </a:extLst>
          </p:cNvPr>
          <p:cNvSpPr/>
          <p:nvPr/>
        </p:nvSpPr>
        <p:spPr>
          <a:xfrm>
            <a:off x="720888" y="1805408"/>
            <a:ext cx="146304" cy="146304"/>
          </a:xfrm>
          <a:prstGeom prst="ellipse">
            <a:avLst/>
          </a:prstGeom>
          <a:solidFill>
            <a:srgbClr val="0A7B73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8005D6DE-69DF-9415-49B2-94E7FB34B439}"/>
              </a:ext>
            </a:extLst>
          </p:cNvPr>
          <p:cNvSpPr/>
          <p:nvPr/>
        </p:nvSpPr>
        <p:spPr>
          <a:xfrm>
            <a:off x="940344" y="1732256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Tartu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EE</a:t>
            </a:r>
            <a:endParaRPr lang="en-US" sz="1250" dirty="0"/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F711B6FB-EB3D-75E5-0B94-8F84882DD9D2}"/>
              </a:ext>
            </a:extLst>
          </p:cNvPr>
          <p:cNvSpPr/>
          <p:nvPr/>
        </p:nvSpPr>
        <p:spPr>
          <a:xfrm>
            <a:off x="739176" y="2061440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Az okos város a lakótelepek felújításával kezdődik (SmartEnCity): a szovjet „Hruscsovkákból” energiahatékony „Smartovka”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házak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– napelem, okos termosztát, távhűtés, biogázbuszok.</a:t>
            </a:r>
            <a:endParaRPr lang="en-US" sz="1100" dirty="0">
              <a:latin typeface="+mj-lt"/>
            </a:endParaRPr>
          </a:p>
        </p:txBody>
      </p:sp>
      <p:sp>
        <p:nvSpPr>
          <p:cNvPr id="39" name="Shape 7">
            <a:extLst>
              <a:ext uri="{FF2B5EF4-FFF2-40B4-BE49-F238E27FC236}">
                <a16:creationId xmlns:a16="http://schemas.microsoft.com/office/drawing/2014/main" id="{407C8DCF-089B-B005-CBEA-5D9EA3A79431}"/>
              </a:ext>
            </a:extLst>
          </p:cNvPr>
          <p:cNvSpPr/>
          <p:nvPr/>
        </p:nvSpPr>
        <p:spPr>
          <a:xfrm>
            <a:off x="3375620" y="1640816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40" name="Shape 8">
            <a:extLst>
              <a:ext uri="{FF2B5EF4-FFF2-40B4-BE49-F238E27FC236}">
                <a16:creationId xmlns:a16="http://schemas.microsoft.com/office/drawing/2014/main" id="{C8C31D5D-FB15-FE1A-635E-755B5AAED221}"/>
              </a:ext>
            </a:extLst>
          </p:cNvPr>
          <p:cNvSpPr/>
          <p:nvPr/>
        </p:nvSpPr>
        <p:spPr>
          <a:xfrm>
            <a:off x="3540212" y="1805408"/>
            <a:ext cx="146304" cy="146304"/>
          </a:xfrm>
          <a:prstGeom prst="ellipse">
            <a:avLst/>
          </a:prstGeom>
          <a:solidFill>
            <a:srgbClr val="0A7B73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41" name="Text 9">
            <a:extLst>
              <a:ext uri="{FF2B5EF4-FFF2-40B4-BE49-F238E27FC236}">
                <a16:creationId xmlns:a16="http://schemas.microsoft.com/office/drawing/2014/main" id="{53B33BAE-EF76-D395-FCC7-D9849840F4A4}"/>
              </a:ext>
            </a:extLst>
          </p:cNvPr>
          <p:cNvSpPr/>
          <p:nvPr/>
        </p:nvSpPr>
        <p:spPr>
          <a:xfrm>
            <a:off x="3759668" y="1732256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Tartu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EE</a:t>
            </a:r>
            <a:endParaRPr lang="en-US" sz="1250" dirty="0"/>
          </a:p>
        </p:txBody>
      </p:sp>
      <p:sp>
        <p:nvSpPr>
          <p:cNvPr id="42" name="Text 10">
            <a:extLst>
              <a:ext uri="{FF2B5EF4-FFF2-40B4-BE49-F238E27FC236}">
                <a16:creationId xmlns:a16="http://schemas.microsoft.com/office/drawing/2014/main" id="{FD38682B-8BCD-B2A2-D95D-9505B6A42439}"/>
              </a:ext>
            </a:extLst>
          </p:cNvPr>
          <p:cNvSpPr/>
          <p:nvPr/>
        </p:nvSpPr>
        <p:spPr>
          <a:xfrm>
            <a:off x="3558500" y="2061440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Állandó életminőség-monitoring: társadalmi, egészségügyi, környezeti és közösségi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mutatók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– a döntések ne csak infrastruktúra- és költségvetési adatokra épüljenek.</a:t>
            </a:r>
            <a:endParaRPr lang="en-US" sz="1100" dirty="0">
              <a:latin typeface="+mj-lt"/>
            </a:endParaRPr>
          </a:p>
        </p:txBody>
      </p:sp>
      <p:sp>
        <p:nvSpPr>
          <p:cNvPr id="43" name="Shape 11">
            <a:extLst>
              <a:ext uri="{FF2B5EF4-FFF2-40B4-BE49-F238E27FC236}">
                <a16:creationId xmlns:a16="http://schemas.microsoft.com/office/drawing/2014/main" id="{86B83C52-9D1C-E50E-3E98-4C6B590C924F}"/>
              </a:ext>
            </a:extLst>
          </p:cNvPr>
          <p:cNvSpPr/>
          <p:nvPr/>
        </p:nvSpPr>
        <p:spPr>
          <a:xfrm>
            <a:off x="6194944" y="1640816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44" name="Shape 12">
            <a:extLst>
              <a:ext uri="{FF2B5EF4-FFF2-40B4-BE49-F238E27FC236}">
                <a16:creationId xmlns:a16="http://schemas.microsoft.com/office/drawing/2014/main" id="{CCC86983-327F-3C10-8CEA-513304F17927}"/>
              </a:ext>
            </a:extLst>
          </p:cNvPr>
          <p:cNvSpPr/>
          <p:nvPr/>
        </p:nvSpPr>
        <p:spPr>
          <a:xfrm>
            <a:off x="6359536" y="1805408"/>
            <a:ext cx="146304" cy="146304"/>
          </a:xfrm>
          <a:prstGeom prst="ellipse">
            <a:avLst/>
          </a:prstGeom>
          <a:solidFill>
            <a:srgbClr val="0A7B73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45" name="Text 13">
            <a:extLst>
              <a:ext uri="{FF2B5EF4-FFF2-40B4-BE49-F238E27FC236}">
                <a16:creationId xmlns:a16="http://schemas.microsoft.com/office/drawing/2014/main" id="{0C6F8ABC-888E-EFCE-D6AA-71BEE91D95A7}"/>
              </a:ext>
            </a:extLst>
          </p:cNvPr>
          <p:cNvSpPr/>
          <p:nvPr/>
        </p:nvSpPr>
        <p:spPr>
          <a:xfrm>
            <a:off x="6578992" y="1732256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latin typeface="Palatino Linotype" panose="02040502050505030304" pitchFamily="18" charset="0"/>
                <a:ea typeface="Calibri" pitchFamily="34" charset="-122"/>
                <a:cs typeface="Calibri" pitchFamily="34" charset="-120"/>
              </a:rPr>
              <a:t>Besztercebánya</a:t>
            </a:r>
            <a:r>
              <a:rPr lang="en-US" sz="950" i="1" dirty="0">
                <a:solidFill>
                  <a:srgbClr val="6A7585"/>
                </a:solidFill>
                <a:latin typeface="Palatino Linotype" panose="02040502050505030304" pitchFamily="18" charset="0"/>
                <a:ea typeface="Calibri" pitchFamily="34" charset="-122"/>
                <a:cs typeface="Calibri" pitchFamily="34" charset="-120"/>
              </a:rPr>
              <a:t>   SK</a:t>
            </a:r>
            <a:endParaRPr lang="en-US" sz="1250" dirty="0">
              <a:latin typeface="Palatino Linotype" panose="02040502050505030304" pitchFamily="18" charset="0"/>
            </a:endParaRPr>
          </a:p>
        </p:txBody>
      </p:sp>
      <p:sp>
        <p:nvSpPr>
          <p:cNvPr id="46" name="Text 14">
            <a:extLst>
              <a:ext uri="{FF2B5EF4-FFF2-40B4-BE49-F238E27FC236}">
                <a16:creationId xmlns:a16="http://schemas.microsoft.com/office/drawing/2014/main" id="{6112E2FE-06DC-3FA0-2FB8-524B7F4654D1}"/>
              </a:ext>
            </a:extLst>
          </p:cNvPr>
          <p:cNvSpPr/>
          <p:nvPr/>
        </p:nvSpPr>
        <p:spPr>
          <a:xfrm>
            <a:off x="6377824" y="2061440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Nyitott kormányzás a városi kihívások megoldásához (Open Government, CoLaboratory): a lakhatási programot a lakossággal közösen dolgozzák ki.</a:t>
            </a:r>
            <a:endParaRPr lang="en-US" sz="1100" dirty="0">
              <a:latin typeface="+mj-lt"/>
            </a:endParaRPr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A1FFA5B7-6303-424E-F0E6-E23CEC0CFBC8}"/>
              </a:ext>
            </a:extLst>
          </p:cNvPr>
          <p:cNvSpPr/>
          <p:nvPr/>
        </p:nvSpPr>
        <p:spPr>
          <a:xfrm>
            <a:off x="9014267" y="1640816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48" name="Shape 16">
            <a:extLst>
              <a:ext uri="{FF2B5EF4-FFF2-40B4-BE49-F238E27FC236}">
                <a16:creationId xmlns:a16="http://schemas.microsoft.com/office/drawing/2014/main" id="{385A9058-24DC-DC24-2150-8D542843D8A9}"/>
              </a:ext>
            </a:extLst>
          </p:cNvPr>
          <p:cNvSpPr/>
          <p:nvPr/>
        </p:nvSpPr>
        <p:spPr>
          <a:xfrm>
            <a:off x="9178859" y="1805408"/>
            <a:ext cx="146304" cy="146304"/>
          </a:xfrm>
          <a:prstGeom prst="ellipse">
            <a:avLst/>
          </a:prstGeom>
          <a:solidFill>
            <a:srgbClr val="0A7B73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49" name="Text 17">
            <a:extLst>
              <a:ext uri="{FF2B5EF4-FFF2-40B4-BE49-F238E27FC236}">
                <a16:creationId xmlns:a16="http://schemas.microsoft.com/office/drawing/2014/main" id="{3206FF28-ECE2-CBBF-F7FE-93D19444D762}"/>
              </a:ext>
            </a:extLst>
          </p:cNvPr>
          <p:cNvSpPr/>
          <p:nvPr/>
        </p:nvSpPr>
        <p:spPr>
          <a:xfrm>
            <a:off x="9398315" y="1732256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Nagyszombat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SK</a:t>
            </a:r>
            <a:endParaRPr lang="en-US" sz="1250" dirty="0"/>
          </a:p>
        </p:txBody>
      </p:sp>
      <p:sp>
        <p:nvSpPr>
          <p:cNvPr id="50" name="Text 18">
            <a:extLst>
              <a:ext uri="{FF2B5EF4-FFF2-40B4-BE49-F238E27FC236}">
                <a16:creationId xmlns:a16="http://schemas.microsoft.com/office/drawing/2014/main" id="{50AEF2F8-6929-8C5D-E48D-D46259A2480F}"/>
              </a:ext>
            </a:extLst>
          </p:cNvPr>
          <p:cNvSpPr/>
          <p:nvPr/>
        </p:nvSpPr>
        <p:spPr>
          <a:xfrm>
            <a:off x="9197147" y="2061440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Gyalogosbarát belváros: 3000+ lakos bevonásával a gyalogosforgalom +50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százalék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– ami a helyi gazdaságot is erősítette. Természetalapú árnyékolás a hőség ellen.</a:t>
            </a:r>
            <a:endParaRPr lang="en-US" sz="1100" dirty="0">
              <a:latin typeface="+mj-lt"/>
            </a:endParaRPr>
          </a:p>
        </p:txBody>
      </p:sp>
      <p:sp>
        <p:nvSpPr>
          <p:cNvPr id="51" name="Shape 19">
            <a:extLst>
              <a:ext uri="{FF2B5EF4-FFF2-40B4-BE49-F238E27FC236}">
                <a16:creationId xmlns:a16="http://schemas.microsoft.com/office/drawing/2014/main" id="{3E1E4EC2-1E06-F86D-3D29-79D4D5CF541A}"/>
              </a:ext>
            </a:extLst>
          </p:cNvPr>
          <p:cNvSpPr/>
          <p:nvPr/>
        </p:nvSpPr>
        <p:spPr>
          <a:xfrm>
            <a:off x="556296" y="3853664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52" name="Shape 20">
            <a:extLst>
              <a:ext uri="{FF2B5EF4-FFF2-40B4-BE49-F238E27FC236}">
                <a16:creationId xmlns:a16="http://schemas.microsoft.com/office/drawing/2014/main" id="{DD35225B-4215-893F-8B4F-C6F55B1808D9}"/>
              </a:ext>
            </a:extLst>
          </p:cNvPr>
          <p:cNvSpPr/>
          <p:nvPr/>
        </p:nvSpPr>
        <p:spPr>
          <a:xfrm>
            <a:off x="720888" y="4018256"/>
            <a:ext cx="146304" cy="146304"/>
          </a:xfrm>
          <a:prstGeom prst="ellipse">
            <a:avLst/>
          </a:prstGeom>
          <a:solidFill>
            <a:srgbClr val="0A7B73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53" name="Text 21">
            <a:extLst>
              <a:ext uri="{FF2B5EF4-FFF2-40B4-BE49-F238E27FC236}">
                <a16:creationId xmlns:a16="http://schemas.microsoft.com/office/drawing/2014/main" id="{C2D07116-382B-4780-D087-014598A7D15F}"/>
              </a:ext>
            </a:extLst>
          </p:cNvPr>
          <p:cNvSpPr/>
          <p:nvPr/>
        </p:nvSpPr>
        <p:spPr>
          <a:xfrm>
            <a:off x="940344" y="3945104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Innsbruck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AT</a:t>
            </a:r>
            <a:endParaRPr lang="en-US" sz="1250" dirty="0"/>
          </a:p>
        </p:txBody>
      </p:sp>
      <p:sp>
        <p:nvSpPr>
          <p:cNvPr id="54" name="Text 22">
            <a:extLst>
              <a:ext uri="{FF2B5EF4-FFF2-40B4-BE49-F238E27FC236}">
                <a16:creationId xmlns:a16="http://schemas.microsoft.com/office/drawing/2014/main" id="{A66CF914-74DF-BF80-8F28-AA3C1426EFC5}"/>
              </a:ext>
            </a:extLst>
          </p:cNvPr>
          <p:cNvSpPr/>
          <p:nvPr/>
        </p:nvSpPr>
        <p:spPr>
          <a:xfrm>
            <a:off x="739176" y="4274288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Igazságos lakhatás (pontalapú Wohn-Ticket) és minőségi gazdasági területek: a Rossau ipari zónát a város részeként </a:t>
            </a:r>
            <a:r>
              <a:rPr lang="en-US" sz="1100" dirty="0" err="1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kezelik</a:t>
            </a: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 – negyedmenedzsmenttel, zöldfelülettel.</a:t>
            </a:r>
            <a:endParaRPr lang="en-US" sz="1100" dirty="0">
              <a:latin typeface="+mj-lt"/>
            </a:endParaRPr>
          </a:p>
        </p:txBody>
      </p:sp>
      <p:sp>
        <p:nvSpPr>
          <p:cNvPr id="55" name="Shape 23">
            <a:extLst>
              <a:ext uri="{FF2B5EF4-FFF2-40B4-BE49-F238E27FC236}">
                <a16:creationId xmlns:a16="http://schemas.microsoft.com/office/drawing/2014/main" id="{AD04D924-47A8-52C5-78FD-59F17CDBE0B6}"/>
              </a:ext>
            </a:extLst>
          </p:cNvPr>
          <p:cNvSpPr/>
          <p:nvPr/>
        </p:nvSpPr>
        <p:spPr>
          <a:xfrm>
            <a:off x="3375620" y="3853664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56" name="Shape 24">
            <a:extLst>
              <a:ext uri="{FF2B5EF4-FFF2-40B4-BE49-F238E27FC236}">
                <a16:creationId xmlns:a16="http://schemas.microsoft.com/office/drawing/2014/main" id="{82E08AB6-8B68-C5D0-7AA8-93AE9DE664C1}"/>
              </a:ext>
            </a:extLst>
          </p:cNvPr>
          <p:cNvSpPr/>
          <p:nvPr/>
        </p:nvSpPr>
        <p:spPr>
          <a:xfrm>
            <a:off x="3540212" y="4018256"/>
            <a:ext cx="146304" cy="146304"/>
          </a:xfrm>
          <a:prstGeom prst="ellipse">
            <a:avLst/>
          </a:prstGeom>
          <a:solidFill>
            <a:srgbClr val="0A7B73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57" name="Text 25">
            <a:extLst>
              <a:ext uri="{FF2B5EF4-FFF2-40B4-BE49-F238E27FC236}">
                <a16:creationId xmlns:a16="http://schemas.microsoft.com/office/drawing/2014/main" id="{67752D8E-D267-96FB-1AE0-48893C6FC7EC}"/>
              </a:ext>
            </a:extLst>
          </p:cNvPr>
          <p:cNvSpPr/>
          <p:nvPr/>
        </p:nvSpPr>
        <p:spPr>
          <a:xfrm>
            <a:off x="3759668" y="3945104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Maribor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SI</a:t>
            </a:r>
            <a:endParaRPr lang="en-US" sz="1250" dirty="0"/>
          </a:p>
        </p:txBody>
      </p:sp>
      <p:sp>
        <p:nvSpPr>
          <p:cNvPr id="58" name="Text 26">
            <a:extLst>
              <a:ext uri="{FF2B5EF4-FFF2-40B4-BE49-F238E27FC236}">
                <a16:creationId xmlns:a16="http://schemas.microsoft.com/office/drawing/2014/main" id="{00021951-5F62-A678-158C-96A0682F04F2}"/>
              </a:ext>
            </a:extLst>
          </p:cNvPr>
          <p:cNvSpPr/>
          <p:nvPr/>
        </p:nvSpPr>
        <p:spPr>
          <a:xfrm>
            <a:off x="3558500" y="4274288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Kreatív iparágak és alulhasznosított terek új szerepben: a kreatív szektor feltérképezése, elhagyott terek (pl. volt börtön) revitalizációja kreatív hubbá.</a:t>
            </a:r>
            <a:endParaRPr lang="en-US" sz="1100" dirty="0">
              <a:latin typeface="+mj-lt"/>
            </a:endParaRPr>
          </a:p>
        </p:txBody>
      </p:sp>
      <p:sp>
        <p:nvSpPr>
          <p:cNvPr id="59" name="Shape 27">
            <a:extLst>
              <a:ext uri="{FF2B5EF4-FFF2-40B4-BE49-F238E27FC236}">
                <a16:creationId xmlns:a16="http://schemas.microsoft.com/office/drawing/2014/main" id="{F4829C98-1C54-53EF-F0CD-D60D2B07AEBE}"/>
              </a:ext>
            </a:extLst>
          </p:cNvPr>
          <p:cNvSpPr/>
          <p:nvPr/>
        </p:nvSpPr>
        <p:spPr>
          <a:xfrm>
            <a:off x="6194944" y="3853664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60" name="Shape 28">
            <a:extLst>
              <a:ext uri="{FF2B5EF4-FFF2-40B4-BE49-F238E27FC236}">
                <a16:creationId xmlns:a16="http://schemas.microsoft.com/office/drawing/2014/main" id="{4FE875EF-6037-85E0-873F-BF5727439E54}"/>
              </a:ext>
            </a:extLst>
          </p:cNvPr>
          <p:cNvSpPr/>
          <p:nvPr/>
        </p:nvSpPr>
        <p:spPr>
          <a:xfrm>
            <a:off x="6359536" y="4018256"/>
            <a:ext cx="146304" cy="146304"/>
          </a:xfrm>
          <a:prstGeom prst="ellipse">
            <a:avLst/>
          </a:prstGeom>
          <a:solidFill>
            <a:srgbClr val="0A7B73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61" name="Text 29">
            <a:extLst>
              <a:ext uri="{FF2B5EF4-FFF2-40B4-BE49-F238E27FC236}">
                <a16:creationId xmlns:a16="http://schemas.microsoft.com/office/drawing/2014/main" id="{1A11F9EF-76CD-5DD3-67F3-89DCB6B52F03}"/>
              </a:ext>
            </a:extLst>
          </p:cNvPr>
          <p:cNvSpPr/>
          <p:nvPr/>
        </p:nvSpPr>
        <p:spPr>
          <a:xfrm>
            <a:off x="6578992" y="3945104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Reggio Emilia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IT</a:t>
            </a:r>
            <a:endParaRPr lang="en-US" sz="1250" dirty="0"/>
          </a:p>
        </p:txBody>
      </p:sp>
      <p:sp>
        <p:nvSpPr>
          <p:cNvPr id="62" name="Text 30">
            <a:extLst>
              <a:ext uri="{FF2B5EF4-FFF2-40B4-BE49-F238E27FC236}">
                <a16:creationId xmlns:a16="http://schemas.microsoft.com/office/drawing/2014/main" id="{868F06FB-577D-16B9-FC59-F30DA3789D4A}"/>
              </a:ext>
            </a:extLst>
          </p:cNvPr>
          <p:cNvSpPr/>
          <p:nvPr/>
        </p:nvSpPr>
        <p:spPr>
          <a:xfrm>
            <a:off x="6377824" y="4274288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Magas minőségű koragyermekkori szolgáltatások mint életminőségi politika: az ide járó gyerekek később jobb társas, iskolai és munkaerőpiaci eredményeket értek el.</a:t>
            </a:r>
            <a:endParaRPr lang="en-US" sz="1100" dirty="0">
              <a:latin typeface="+mj-lt"/>
            </a:endParaRPr>
          </a:p>
        </p:txBody>
      </p:sp>
      <p:sp>
        <p:nvSpPr>
          <p:cNvPr id="63" name="Shape 31">
            <a:extLst>
              <a:ext uri="{FF2B5EF4-FFF2-40B4-BE49-F238E27FC236}">
                <a16:creationId xmlns:a16="http://schemas.microsoft.com/office/drawing/2014/main" id="{4B4AA460-0572-C593-22DD-525BACB37C41}"/>
              </a:ext>
            </a:extLst>
          </p:cNvPr>
          <p:cNvSpPr/>
          <p:nvPr/>
        </p:nvSpPr>
        <p:spPr>
          <a:xfrm>
            <a:off x="9014267" y="3853664"/>
            <a:ext cx="2599868" cy="1993392"/>
          </a:xfrm>
          <a:prstGeom prst="roundRect">
            <a:avLst>
              <a:gd name="adj" fmla="val 2294"/>
            </a:avLst>
          </a:prstGeom>
          <a:solidFill>
            <a:srgbClr val="FFFFFF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64" name="Shape 32">
            <a:extLst>
              <a:ext uri="{FF2B5EF4-FFF2-40B4-BE49-F238E27FC236}">
                <a16:creationId xmlns:a16="http://schemas.microsoft.com/office/drawing/2014/main" id="{61657BAF-A370-8C6E-1076-3F4F85D577E4}"/>
              </a:ext>
            </a:extLst>
          </p:cNvPr>
          <p:cNvSpPr/>
          <p:nvPr/>
        </p:nvSpPr>
        <p:spPr>
          <a:xfrm>
            <a:off x="9178859" y="4018256"/>
            <a:ext cx="146304" cy="146304"/>
          </a:xfrm>
          <a:prstGeom prst="ellipse">
            <a:avLst/>
          </a:prstGeom>
          <a:solidFill>
            <a:srgbClr val="0A7B73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65" name="Text 33">
            <a:extLst>
              <a:ext uri="{FF2B5EF4-FFF2-40B4-BE49-F238E27FC236}">
                <a16:creationId xmlns:a16="http://schemas.microsoft.com/office/drawing/2014/main" id="{3F91AEF1-F04C-9B1E-C90B-7FAEED3271FD}"/>
              </a:ext>
            </a:extLst>
          </p:cNvPr>
          <p:cNvSpPr/>
          <p:nvPr/>
        </p:nvSpPr>
        <p:spPr>
          <a:xfrm>
            <a:off x="9398315" y="3945104"/>
            <a:ext cx="20512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43F"/>
                </a:solidFill>
                <a:ea typeface="Calibri" pitchFamily="34" charset="-122"/>
                <a:cs typeface="Calibri" pitchFamily="34" charset="-120"/>
              </a:rPr>
              <a:t>Klaipėda</a:t>
            </a:r>
            <a:r>
              <a:rPr lang="en-US" sz="950" i="1" dirty="0">
                <a:solidFill>
                  <a:srgbClr val="6A7585"/>
                </a:solidFill>
                <a:ea typeface="Calibri" pitchFamily="34" charset="-122"/>
                <a:cs typeface="Calibri" pitchFamily="34" charset="-120"/>
              </a:rPr>
              <a:t>   LT</a:t>
            </a:r>
            <a:endParaRPr lang="en-US" sz="1250" dirty="0"/>
          </a:p>
        </p:txBody>
      </p:sp>
      <p:sp>
        <p:nvSpPr>
          <p:cNvPr id="66" name="Text 34">
            <a:extLst>
              <a:ext uri="{FF2B5EF4-FFF2-40B4-BE49-F238E27FC236}">
                <a16:creationId xmlns:a16="http://schemas.microsoft.com/office/drawing/2014/main" id="{E001519E-B9DB-2E1C-3D2C-1138EF9E9BA3}"/>
              </a:ext>
            </a:extLst>
          </p:cNvPr>
          <p:cNvSpPr/>
          <p:nvPr/>
        </p:nvSpPr>
        <p:spPr>
          <a:xfrm>
            <a:off x="9197147" y="4274288"/>
            <a:ext cx="22341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212833"/>
                </a:solidFill>
                <a:latin typeface="+mj-lt"/>
                <a:ea typeface="Calibri" pitchFamily="34" charset="-122"/>
                <a:cs typeface="Calibri" pitchFamily="34" charset="-120"/>
              </a:rPr>
              <a:t>Tengeri identitásra épített városvízió: az ipari-logisztikai profilt nem feladja, hanem magasabb hozzáadott értékű, tudásalapú és élhetőbb irányokkal egészíti ki.</a:t>
            </a: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25322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22D423B0-7050-3925-F502-C527656B84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hu-HU" sz="1400" b="0" dirty="0"/>
              <a:t>Az élhetőség a városi működés egészének eredménye: lakhatás, közterek, közlekedés, zöldfelületek, digitális szolgáltatások és részvételi lehetőségek együtt.</a:t>
            </a:r>
          </a:p>
          <a:p>
            <a:r>
              <a:rPr lang="hu-HU" sz="1400" b="0" dirty="0"/>
              <a:t>Nem nagyberuházással kezdődik, hanem a mindennapi problémák rendszerszintű kezelésével – pl. egy energetikai felújítással alacsonyabb a rezsi, magasabb a komfort és alacsonyabb az energiafüggőség.</a:t>
            </a:r>
          </a:p>
          <a:p>
            <a:r>
              <a:rPr lang="hu-HU" sz="1400" dirty="0"/>
              <a:t>Jól felismerhető életminőségi vízió: </a:t>
            </a:r>
            <a:r>
              <a:rPr lang="hu-HU" sz="1400" b="0" dirty="0"/>
              <a:t>a belváros, a lakótelepek, a gazdasági területek és a külső városrészek más-más beavatkozást igényelnek, de ugyanahhoz a célhoz kapcsolódjanak.</a:t>
            </a:r>
          </a:p>
          <a:p>
            <a:r>
              <a:rPr lang="hu-HU" sz="1400" b="0" dirty="0"/>
              <a:t>A </a:t>
            </a:r>
            <a:r>
              <a:rPr lang="hu-HU" sz="1400" dirty="0"/>
              <a:t>lakossági bevonás </a:t>
            </a:r>
            <a:r>
              <a:rPr lang="hu-HU" sz="1400" b="0" dirty="0"/>
              <a:t>akkor értékes, ha valódi problémamegoldás: hol hiányzik árnyék, hol veszélyes az átkelés, melyik közteret nem használják.</a:t>
            </a:r>
          </a:p>
          <a:p>
            <a:endParaRPr lang="hu-HU" sz="1400" b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F54B58FE-43DD-76FC-B943-AFFA04D1DE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Élhetőség mint rendszer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E2AE41AE-41D2-10B0-C36D-C83419EEFF4A}"/>
              </a:ext>
            </a:extLst>
          </p:cNvPr>
          <p:cNvSpPr/>
          <p:nvPr/>
        </p:nvSpPr>
        <p:spPr>
          <a:xfrm>
            <a:off x="6344448" y="2275367"/>
            <a:ext cx="5349240" cy="2945218"/>
          </a:xfrm>
          <a:prstGeom prst="roundRect">
            <a:avLst>
              <a:gd name="adj" fmla="val 1905"/>
            </a:avLst>
          </a:prstGeom>
          <a:solidFill>
            <a:schemeClr val="tx1"/>
          </a:solidFill>
          <a:ln/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158B6FDA-E338-5125-9C38-5C8EE5954BBF}"/>
              </a:ext>
            </a:extLst>
          </p:cNvPr>
          <p:cNvSpPr/>
          <p:nvPr/>
        </p:nvSpPr>
        <p:spPr>
          <a:xfrm>
            <a:off x="6618768" y="2671962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500" i="1" dirty="0">
                <a:solidFill>
                  <a:schemeClr val="bg1"/>
                </a:solidFill>
                <a:latin typeface="+mj-lt"/>
                <a:ea typeface="Cambria" pitchFamily="34" charset="-122"/>
                <a:cs typeface="Cambria" pitchFamily="34" charset="-120"/>
              </a:rPr>
              <a:t>Székesfehérvár következő fejlődési szakaszának tétje, hogy a város ne csak erős gazdasági központként, hanem magas életminőséget kínáló középvárosként is egyértelmű karaktert kapjon.</a:t>
            </a:r>
            <a:endParaRPr lang="en-US" sz="1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2BA97D91-5559-93DE-ED44-A066E38B81D0}"/>
              </a:ext>
            </a:extLst>
          </p:cNvPr>
          <p:cNvSpPr/>
          <p:nvPr/>
        </p:nvSpPr>
        <p:spPr>
          <a:xfrm>
            <a:off x="6618768" y="3952122"/>
            <a:ext cx="4846320" cy="16459"/>
          </a:xfrm>
          <a:prstGeom prst="rect">
            <a:avLst/>
          </a:prstGeom>
          <a:solidFill>
            <a:srgbClr val="20355C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911842FB-5A17-8556-055D-C6D9E6C2384D}"/>
              </a:ext>
            </a:extLst>
          </p:cNvPr>
          <p:cNvSpPr/>
          <p:nvPr/>
        </p:nvSpPr>
        <p:spPr>
          <a:xfrm>
            <a:off x="6618768" y="4135002"/>
            <a:ext cx="4846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chemeClr val="bg1"/>
                </a:solidFill>
                <a:latin typeface="+mj-lt"/>
                <a:ea typeface="Calibri" pitchFamily="34" charset="-122"/>
                <a:cs typeface="Calibri" pitchFamily="34" charset="-120"/>
              </a:rPr>
              <a:t>Ehhez a lakhatási, közlekedési, energetikai, közterületi, digitális és részvételi fejlesztések ne külön projekteknek tűnjenek, hanem egy közös városi ajánlat részeként, a mindennapokban is érzékelhető könnyebbséget teremtsenek.</a:t>
            </a:r>
            <a:endParaRPr lang="en-US" sz="115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34484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23CFEA57-A6B3-096B-48EC-2FA04972BA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Szakpolitikai javaslatok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1AD6509-58F3-287B-D064-0D11886DF7AF}"/>
              </a:ext>
            </a:extLst>
          </p:cNvPr>
          <p:cNvSpPr/>
          <p:nvPr/>
        </p:nvSpPr>
        <p:spPr>
          <a:xfrm>
            <a:off x="566928" y="1554480"/>
            <a:ext cx="5346040" cy="4251960"/>
          </a:xfrm>
          <a:prstGeom prst="roundRect">
            <a:avLst>
              <a:gd name="adj" fmla="val 1720"/>
            </a:avLst>
          </a:prstGeom>
          <a:solidFill>
            <a:schemeClr val="tx1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ADAB0E5-8DD7-C7B3-B2B7-1C997F5CDEB4}"/>
              </a:ext>
            </a:extLst>
          </p:cNvPr>
          <p:cNvSpPr/>
          <p:nvPr/>
        </p:nvSpPr>
        <p:spPr>
          <a:xfrm>
            <a:off x="841248" y="1828800"/>
            <a:ext cx="548640" cy="548640"/>
          </a:xfrm>
          <a:prstGeom prst="ellipse">
            <a:avLst/>
          </a:prstGeom>
          <a:solidFill>
            <a:srgbClr val="0F7C6C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F08F78E4-CC6F-DA3F-D1EF-22AD26A3B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" y="1965960"/>
            <a:ext cx="274320" cy="274320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B20EBCE3-38F8-C98F-D417-0D603AC095ED}"/>
              </a:ext>
            </a:extLst>
          </p:cNvPr>
          <p:cNvSpPr/>
          <p:nvPr/>
        </p:nvSpPr>
        <p:spPr>
          <a:xfrm>
            <a:off x="1527048" y="1828800"/>
            <a:ext cx="415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Tegyük</a:t>
            </a:r>
            <a:r>
              <a:rPr lang="en-US" sz="17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7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Székesfehérvárt</a:t>
            </a:r>
            <a:r>
              <a:rPr lang="en-US" sz="17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7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okos</a:t>
            </a:r>
            <a:r>
              <a:rPr lang="en-US" sz="17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7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várossá</a:t>
            </a:r>
            <a:r>
              <a:rPr lang="en-US" sz="17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!</a:t>
            </a:r>
            <a:endParaRPr lang="en-US" sz="17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D1C10BBD-8676-1139-0FF7-A47F7F616C34}"/>
              </a:ext>
            </a:extLst>
          </p:cNvPr>
          <p:cNvSpPr/>
          <p:nvPr/>
        </p:nvSpPr>
        <p:spPr>
          <a:xfrm>
            <a:off x="886968" y="2606040"/>
            <a:ext cx="475168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Székesfehérvár 2040 </a:t>
            </a:r>
            <a:r>
              <a:rPr lang="en-US" sz="1600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városvízió</a:t>
            </a: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: társadalmi konszenzuson, lakossági bevonással.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Okosváros-monitoring rendszer egységes indikátorkészlettel, célértékekkel.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Városi</a:t>
            </a: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adatközpont</a:t>
            </a: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: forgalmi, parkolási, energia- és környezeti adatok; nyílt adatok a helyi szereplőknek.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Évente megrendezett Testvérvárosi Innovációs és Gazdasági Fórum.</a:t>
            </a:r>
            <a:endParaRPr lang="en-US" sz="1600" dirty="0">
              <a:latin typeface="+mj-lt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73366A5B-FA5D-28FB-A73F-9BCC4E22ACF0}"/>
              </a:ext>
            </a:extLst>
          </p:cNvPr>
          <p:cNvSpPr/>
          <p:nvPr/>
        </p:nvSpPr>
        <p:spPr>
          <a:xfrm>
            <a:off x="6278728" y="1554480"/>
            <a:ext cx="5346040" cy="4251960"/>
          </a:xfrm>
          <a:prstGeom prst="roundRect">
            <a:avLst>
              <a:gd name="adj" fmla="val 1720"/>
            </a:avLst>
          </a:prstGeom>
          <a:solidFill>
            <a:schemeClr val="tx1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B37DFE20-14A7-F44E-B98E-B724C150F3C7}"/>
              </a:ext>
            </a:extLst>
          </p:cNvPr>
          <p:cNvSpPr/>
          <p:nvPr/>
        </p:nvSpPr>
        <p:spPr>
          <a:xfrm>
            <a:off x="6553048" y="1828800"/>
            <a:ext cx="548640" cy="548640"/>
          </a:xfrm>
          <a:prstGeom prst="ellipse">
            <a:avLst/>
          </a:prstGeom>
          <a:solidFill>
            <a:srgbClr val="D62E50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pic>
        <p:nvPicPr>
          <p:cNvPr id="12" name="Image 2" descr="preencoded.png">
            <a:extLst>
              <a:ext uri="{FF2B5EF4-FFF2-40B4-BE49-F238E27FC236}">
                <a16:creationId xmlns:a16="http://schemas.microsoft.com/office/drawing/2014/main" id="{2EEDCD84-049F-FD79-71C5-5B19B3A00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208" y="1965960"/>
            <a:ext cx="274320" cy="274320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6B9EE54A-8D26-D1FA-47FE-EA4A1DB21DFF}"/>
              </a:ext>
            </a:extLst>
          </p:cNvPr>
          <p:cNvSpPr/>
          <p:nvPr/>
        </p:nvSpPr>
        <p:spPr>
          <a:xfrm>
            <a:off x="7238848" y="1810512"/>
            <a:ext cx="415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Vonzóbb</a:t>
            </a:r>
            <a:r>
              <a:rPr lang="en-US" sz="17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7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várost</a:t>
            </a:r>
            <a:r>
              <a:rPr lang="en-US" sz="17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7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az</a:t>
            </a:r>
            <a:r>
              <a:rPr lang="en-US" sz="17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7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egyetemistáknak</a:t>
            </a:r>
            <a:r>
              <a:rPr lang="en-US" sz="17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!</a:t>
            </a:r>
            <a:endParaRPr lang="en-US" sz="17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59E77361-CE5A-B5EF-446B-A4D22BAD715B}"/>
              </a:ext>
            </a:extLst>
          </p:cNvPr>
          <p:cNvSpPr/>
          <p:nvPr/>
        </p:nvSpPr>
        <p:spPr>
          <a:xfrm>
            <a:off x="6598768" y="2606040"/>
            <a:ext cx="475168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Aktív megrendelő a </a:t>
            </a:r>
            <a:r>
              <a:rPr lang="en-US" sz="1600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felsőoktatásban</a:t>
            </a: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:  többegyetemes platform (Skellefteå-modell).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Okos specializáció: néhány erős, jól pozicionált ipari-technológiai képzés (Panevėžys, Sztara Zagora).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Társfinanszírozott ösztöndíj város + helyi vállalatok közösen (Klagenfurt).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Integrált hallgatói és városmarketing-platform (Šiauliai).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0780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23CFEA57-A6B3-096B-48EC-2FA04972BA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Szakpolitikai javaslatok</a:t>
            </a:r>
          </a:p>
        </p:txBody>
      </p:sp>
      <p:sp>
        <p:nvSpPr>
          <p:cNvPr id="2" name="Shape 3">
            <a:extLst>
              <a:ext uri="{FF2B5EF4-FFF2-40B4-BE49-F238E27FC236}">
                <a16:creationId xmlns:a16="http://schemas.microsoft.com/office/drawing/2014/main" id="{7262C45B-5BBC-9379-EDC9-204C51DE8C15}"/>
              </a:ext>
            </a:extLst>
          </p:cNvPr>
          <p:cNvSpPr/>
          <p:nvPr/>
        </p:nvSpPr>
        <p:spPr>
          <a:xfrm>
            <a:off x="566928" y="1554480"/>
            <a:ext cx="5346040" cy="4251960"/>
          </a:xfrm>
          <a:prstGeom prst="roundRect">
            <a:avLst>
              <a:gd name="adj" fmla="val 1720"/>
            </a:avLst>
          </a:prstGeom>
          <a:solidFill>
            <a:schemeClr val="tx1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8573BA93-DF4C-61B4-52DD-36F0E87B5143}"/>
              </a:ext>
            </a:extLst>
          </p:cNvPr>
          <p:cNvSpPr/>
          <p:nvPr/>
        </p:nvSpPr>
        <p:spPr>
          <a:xfrm>
            <a:off x="841248" y="1828800"/>
            <a:ext cx="548640" cy="548640"/>
          </a:xfrm>
          <a:prstGeom prst="ellipse">
            <a:avLst/>
          </a:prstGeom>
          <a:solidFill>
            <a:srgbClr val="D62E50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937D2008-A7EF-F791-1F3A-E95EA97DA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" y="1965960"/>
            <a:ext cx="274320" cy="274320"/>
          </a:xfrm>
          <a:prstGeom prst="rect">
            <a:avLst/>
          </a:prstGeom>
        </p:spPr>
      </p:pic>
      <p:sp>
        <p:nvSpPr>
          <p:cNvPr id="16" name="Text 5">
            <a:extLst>
              <a:ext uri="{FF2B5EF4-FFF2-40B4-BE49-F238E27FC236}">
                <a16:creationId xmlns:a16="http://schemas.microsoft.com/office/drawing/2014/main" id="{095F0D5C-8BC5-FC57-678B-D762E6FE0CB6}"/>
              </a:ext>
            </a:extLst>
          </p:cNvPr>
          <p:cNvSpPr/>
          <p:nvPr/>
        </p:nvSpPr>
        <p:spPr>
          <a:xfrm>
            <a:off x="1527048" y="1828800"/>
            <a:ext cx="415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Vonzóbb</a:t>
            </a:r>
            <a:r>
              <a:rPr lang="en-US" sz="18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8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várost</a:t>
            </a:r>
            <a:r>
              <a:rPr lang="en-US" sz="18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 a </a:t>
            </a:r>
            <a:r>
              <a:rPr lang="en-US" sz="18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turistáknak</a:t>
            </a:r>
            <a:r>
              <a:rPr lang="en-US" sz="18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!</a:t>
            </a:r>
            <a:endParaRPr lang="en-US" sz="180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58CDA2D1-D3D7-859C-BF34-07A06CB137FB}"/>
              </a:ext>
            </a:extLst>
          </p:cNvPr>
          <p:cNvSpPr/>
          <p:nvPr/>
        </p:nvSpPr>
        <p:spPr>
          <a:xfrm>
            <a:off x="886968" y="2606040"/>
            <a:ext cx="475168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Lépjünk túl a városhatáron: belváros + Velencei-tó, Vértes, borvidékek, emlékhelyek (Tartu, St. Pölten).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MICE- és üzleti turizmus a nagyvállalati bázisra építve (Maribor, Innsbruck).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Térségi vendégkártya-rendszer + testvérvárosi kártya (Klagenfurt, Innsbruck).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 err="1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Közösségalapú</a:t>
            </a: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 városmárka a helyiek bevonásával (Oulu).</a:t>
            </a:r>
            <a:endParaRPr lang="en-US" sz="1600" dirty="0">
              <a:latin typeface="+mj-lt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13706F0F-0847-6B19-4B24-827FCFEF93BE}"/>
              </a:ext>
            </a:extLst>
          </p:cNvPr>
          <p:cNvSpPr/>
          <p:nvPr/>
        </p:nvSpPr>
        <p:spPr>
          <a:xfrm>
            <a:off x="6278728" y="1554480"/>
            <a:ext cx="5346040" cy="4251960"/>
          </a:xfrm>
          <a:prstGeom prst="roundRect">
            <a:avLst>
              <a:gd name="adj" fmla="val 1720"/>
            </a:avLst>
          </a:prstGeom>
          <a:solidFill>
            <a:schemeClr val="tx1"/>
          </a:solidFill>
          <a:ln w="12700">
            <a:solidFill>
              <a:srgbClr val="D7DEE7"/>
            </a:solidFill>
            <a:prstDash val="solid"/>
          </a:ln>
          <a:effectLst>
            <a:outerShdw blurRad="88900" dist="38100" dir="5400000" algn="bl" rotWithShape="0">
              <a:srgbClr val="5A6473">
                <a:alpha val="18000"/>
              </a:srgbClr>
            </a:outerShdw>
          </a:effectLst>
        </p:spPr>
        <p:txBody>
          <a:bodyPr/>
          <a:lstStyle/>
          <a:p>
            <a:endParaRPr lang="hu-HU">
              <a:latin typeface="+mj-lt"/>
            </a:endParaRPr>
          </a:p>
        </p:txBody>
      </p:sp>
      <p:sp>
        <p:nvSpPr>
          <p:cNvPr id="19" name="Shape 8">
            <a:extLst>
              <a:ext uri="{FF2B5EF4-FFF2-40B4-BE49-F238E27FC236}">
                <a16:creationId xmlns:a16="http://schemas.microsoft.com/office/drawing/2014/main" id="{A6AAAECE-20D8-9499-F996-F8E6F8206856}"/>
              </a:ext>
            </a:extLst>
          </p:cNvPr>
          <p:cNvSpPr/>
          <p:nvPr/>
        </p:nvSpPr>
        <p:spPr>
          <a:xfrm>
            <a:off x="6553048" y="1828800"/>
            <a:ext cx="548640" cy="548640"/>
          </a:xfrm>
          <a:prstGeom prst="ellipse">
            <a:avLst/>
          </a:prstGeom>
          <a:solidFill>
            <a:srgbClr val="3A5C93"/>
          </a:solidFill>
          <a:ln/>
        </p:spPr>
        <p:txBody>
          <a:bodyPr/>
          <a:lstStyle/>
          <a:p>
            <a:endParaRPr lang="hu-HU">
              <a:latin typeface="+mj-lt"/>
            </a:endParaRPr>
          </a:p>
        </p:txBody>
      </p:sp>
      <p:pic>
        <p:nvPicPr>
          <p:cNvPr id="20" name="Image 2" descr="preencoded.png">
            <a:extLst>
              <a:ext uri="{FF2B5EF4-FFF2-40B4-BE49-F238E27FC236}">
                <a16:creationId xmlns:a16="http://schemas.microsoft.com/office/drawing/2014/main" id="{063530FF-93E0-F7BF-4B03-C8DF642E7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208" y="1965960"/>
            <a:ext cx="274320" cy="274320"/>
          </a:xfrm>
          <a:prstGeom prst="rect">
            <a:avLst/>
          </a:prstGeom>
        </p:spPr>
      </p:pic>
      <p:sp>
        <p:nvSpPr>
          <p:cNvPr id="21" name="Text 9">
            <a:extLst>
              <a:ext uri="{FF2B5EF4-FFF2-40B4-BE49-F238E27FC236}">
                <a16:creationId xmlns:a16="http://schemas.microsoft.com/office/drawing/2014/main" id="{BFEC1BA5-6155-A4D0-188B-7706004F50B6}"/>
              </a:ext>
            </a:extLst>
          </p:cNvPr>
          <p:cNvSpPr/>
          <p:nvPr/>
        </p:nvSpPr>
        <p:spPr>
          <a:xfrm>
            <a:off x="7238848" y="1828800"/>
            <a:ext cx="415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Élhetőbb</a:t>
            </a:r>
            <a:r>
              <a:rPr lang="en-US" sz="18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800" b="1" dirty="0" err="1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Székesfehérvárt</a:t>
            </a:r>
            <a:r>
              <a:rPr lang="en-US" sz="1800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!</a:t>
            </a:r>
            <a:endParaRPr lang="en-US" sz="1800" dirty="0"/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79099739-4BE4-0AC2-8CA3-C75CDD6E67B5}"/>
              </a:ext>
            </a:extLst>
          </p:cNvPr>
          <p:cNvSpPr/>
          <p:nvPr/>
        </p:nvSpPr>
        <p:spPr>
          <a:xfrm>
            <a:off x="6598767" y="2606040"/>
            <a:ext cx="492692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Az ipari területekre is a város részeként: zöldfelület, gyalogos- és kerékpáros kapcsolatok (Innsbruck).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Gyalogosbarát, klímaálló belváros természetalapú megoldásokkal (Nagyszombat).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Lakótelepek okos energetikai megújítása, közterületi és digitális fejlesztésekkel (Tartu).</a:t>
            </a:r>
            <a:endParaRPr lang="en-US" sz="1600" dirty="0">
              <a:latin typeface="+mj-lt"/>
            </a:endParaRPr>
          </a:p>
          <a:p>
            <a:pPr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600" dirty="0">
                <a:solidFill>
                  <a:srgbClr val="16243F"/>
                </a:solidFill>
                <a:latin typeface="+mj-lt"/>
                <a:ea typeface="Calibri" pitchFamily="34" charset="-122"/>
                <a:cs typeface="Calibri" pitchFamily="34" charset="-120"/>
              </a:rPr>
              <a:t>Igazságos, részvételi városirányítás, átlátható szabályokkal (Innsbruck, Besztercebánya).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60185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1DF30BCF-C19A-35E8-BEB6-7A0115282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2280" y="1825625"/>
            <a:ext cx="10412269" cy="4038795"/>
          </a:xfrm>
        </p:spPr>
        <p:txBody>
          <a:bodyPr>
            <a:noAutofit/>
          </a:bodyPr>
          <a:lstStyle/>
          <a:p>
            <a:pPr marL="342900" indent="-342900">
              <a:buClr>
                <a:srgbClr val="E30235"/>
              </a:buClr>
              <a:buFont typeface="Wingdings" pitchFamily="2" charset="2"/>
              <a:buChar char="Ø"/>
            </a:pPr>
            <a:r>
              <a:rPr lang="hu-HU" b="0" dirty="0"/>
              <a:t>Székesfehérvár jelenlegi ereje a gazdasági és munkaerőpiaci funkciókban összpontosul.</a:t>
            </a:r>
          </a:p>
          <a:p>
            <a:pPr marL="342900" indent="-342900">
              <a:buClr>
                <a:srgbClr val="E30235"/>
              </a:buClr>
              <a:buFont typeface="Wingdings" pitchFamily="2" charset="2"/>
              <a:buChar char="Ø"/>
            </a:pPr>
            <a:r>
              <a:rPr lang="hu-HU" b="0" dirty="0"/>
              <a:t>A nemzetközi összevetés alapján a város már most a régiós élmezőnyben van, de a következő fejlődési szakaszhoz több városi funkciót kell megerősíteni.</a:t>
            </a:r>
          </a:p>
          <a:p>
            <a:pPr marL="342900" indent="-342900">
              <a:buClr>
                <a:srgbClr val="E30235"/>
              </a:buClr>
              <a:buFont typeface="Wingdings" pitchFamily="2" charset="2"/>
              <a:buChar char="Ø"/>
            </a:pPr>
            <a:r>
              <a:rPr lang="hu-HU" b="0" dirty="0"/>
              <a:t>A legfontosabb stratégiai váltás: a gazdasági teljesítményt városi vonzerővé, tudásutánpótlássá, turisztikai élménnyé és mindennapi életminőséggé kell fordítani.</a:t>
            </a:r>
          </a:p>
          <a:p>
            <a:pPr marL="342900" indent="-342900">
              <a:buClr>
                <a:srgbClr val="E30235"/>
              </a:buClr>
              <a:buFont typeface="Wingdings" pitchFamily="2" charset="2"/>
              <a:buChar char="Ø"/>
            </a:pPr>
            <a:r>
              <a:rPr lang="hu-HU" b="0" dirty="0"/>
              <a:t>A cél nem egy új identitás kitalálása, hanem a meglévő erősségekre épített, mérhetően működő, integrált városi ajánlat létrehozása.</a:t>
            </a:r>
          </a:p>
          <a:p>
            <a:pPr marL="342900" indent="-342900">
              <a:buClr>
                <a:srgbClr val="E30235"/>
              </a:buClr>
              <a:buFont typeface="Wingdings" pitchFamily="2" charset="2"/>
              <a:buChar char="Ø"/>
            </a:pPr>
            <a:endParaRPr lang="hu-HU" b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65304B57-D3ED-08C8-91F1-696F2FBEB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Összefoglalás</a:t>
            </a:r>
          </a:p>
        </p:txBody>
      </p:sp>
    </p:spTree>
    <p:extLst>
      <p:ext uri="{BB962C8B-B14F-4D97-AF65-F5344CB8AC3E}">
        <p14:creationId xmlns:p14="http://schemas.microsoft.com/office/powerpoint/2010/main" val="624639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2. egyéni séma">
      <a:dk1>
        <a:srgbClr val="11133B"/>
      </a:dk1>
      <a:lt1>
        <a:sysClr val="window" lastClr="FFFFFF"/>
      </a:lt1>
      <a:dk2>
        <a:srgbClr val="11133B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7871"/>
      </a:hlink>
      <a:folHlink>
        <a:srgbClr val="954F72"/>
      </a:folHlink>
    </a:clrScheme>
    <a:fontScheme name="2. egyéni séma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mutató1" id="{71A2FB8B-2058-4412-B23F-D7E36D25FA47}" vid="{26835220-FCEC-4C46-816F-82329BD421F4}"/>
    </a:ext>
  </a:extLst>
</a:theme>
</file>

<file path=ppt/theme/theme2.xml><?xml version="1.0" encoding="utf-8"?>
<a:theme xmlns:a="http://schemas.openxmlformats.org/drawingml/2006/main" name="Egyéni tervezé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mutató1" id="{71A2FB8B-2058-4412-B23F-D7E36D25FA47}" vid="{FFE889C4-F88C-42DA-A512-3DB2CB4664E5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Office-téma</Template>
  <TotalTime>3031</TotalTime>
  <Words>2401</Words>
  <Application>Microsoft Macintosh PowerPoint</Application>
  <PresentationFormat>Szélesvásznú</PresentationFormat>
  <Paragraphs>232</Paragraphs>
  <Slides>61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11</vt:i4>
      </vt:variant>
      <vt:variant>
        <vt:lpstr>Téma</vt:lpstr>
      </vt:variant>
      <vt:variant>
        <vt:i4>2</vt:i4>
      </vt:variant>
      <vt:variant>
        <vt:lpstr>Diacímek</vt:lpstr>
      </vt:variant>
      <vt:variant>
        <vt:i4>61</vt:i4>
      </vt:variant>
    </vt:vector>
  </HeadingPairs>
  <TitlesOfParts>
    <vt:vector size="74" baseType="lpstr">
      <vt:lpstr>Aptos</vt:lpstr>
      <vt:lpstr>Arial</vt:lpstr>
      <vt:lpstr>Arial Black</vt:lpstr>
      <vt:lpstr>Calibri</vt:lpstr>
      <vt:lpstr>Cambria</vt:lpstr>
      <vt:lpstr>Century Gothic</vt:lpstr>
      <vt:lpstr>Harriet Text</vt:lpstr>
      <vt:lpstr>Harriet Text Medium</vt:lpstr>
      <vt:lpstr>ITC Avant Garde Pro Md</vt:lpstr>
      <vt:lpstr>Palatino Linotype</vt:lpstr>
      <vt:lpstr>Wingdings</vt:lpstr>
      <vt:lpstr>Office-téma</vt:lpstr>
      <vt:lpstr>Egyéni tervezés</vt:lpstr>
      <vt:lpstr>Hogyan lehet Székesfehérvár még sikeresebb? </vt:lpstr>
      <vt:lpstr>Kétlépcsős kutatás</vt:lpstr>
      <vt:lpstr>Közép-Kelet-Európai Településindex</vt:lpstr>
      <vt:lpstr>Miért készült a nemzetközi településindex?</vt:lpstr>
      <vt:lpstr>Bevezetés</vt:lpstr>
      <vt:lpstr>Egy főre eső reál GDP (euró, 2025)</vt:lpstr>
      <vt:lpstr>A Kelet-Közép-Európai Településindex városai</vt:lpstr>
      <vt:lpstr>A KKET eredményei</vt:lpstr>
      <vt:lpstr>Demográfiai helyzet</vt:lpstr>
      <vt:lpstr>Népességváltozás, 1000 főre (fő, 2015–2022) </vt:lpstr>
      <vt:lpstr>Eltartottsági ráta (százalék, 2022)</vt:lpstr>
      <vt:lpstr>Természetes népszaporulat (ezrelék, 2022) </vt:lpstr>
      <vt:lpstr>Életkörülmények</vt:lpstr>
      <vt:lpstr>Havi nettó átlagfizetés (euró, 2024–2025)</vt:lpstr>
      <vt:lpstr>Erőszakos bűncselekmények átlaga (eset, 2015–2022)</vt:lpstr>
      <vt:lpstr>Mennyire érzi magát biztonságban az utcán sötétben? (indexpont, 2026)</vt:lpstr>
      <vt:lpstr>Kórházi ágyak száma, 1000 főre (db, 2025)</vt:lpstr>
      <vt:lpstr>Lakhatás</vt:lpstr>
      <vt:lpstr>Lakásépítés, 1000 főre (db, 2015–2022) </vt:lpstr>
      <vt:lpstr>Lakások átlagos négyzetméterára (euró, 2023–2025) </vt:lpstr>
      <vt:lpstr>Foglalkoztatottság és tudásalapú társadalom</vt:lpstr>
      <vt:lpstr>Összes foglalkoztatott száma, 1000 főre (fő, 2022)</vt:lpstr>
      <vt:lpstr>Kereskedelemben és vendéglátásban foglalkoztatottak száma, 1000 főre (fő, 2022)</vt:lpstr>
      <vt:lpstr>IT és kommunikációs területen foglalkoztatottak száma, 1000 főre (fő, 2022)</vt:lpstr>
      <vt:lpstr>Szakmai, tudományos és adminisztratív területen foglalkoztatottak száma, 1000 főre (fő, 2022)</vt:lpstr>
      <vt:lpstr>Egyetemisták száma, 1000 főre (fő, 2022)</vt:lpstr>
      <vt:lpstr>Kulturális élet</vt:lpstr>
      <vt:lpstr>Színházi székek száma, 1000 főre (db, 2026)</vt:lpstr>
      <vt:lpstr>Múzeumlátogatók száma, 1000 főre (db, 2022)</vt:lpstr>
      <vt:lpstr>Moziülések száma, 1000 főre (db, 2022)</vt:lpstr>
      <vt:lpstr>Városi környezet, szolgáltatások és rekreáció</vt:lpstr>
      <vt:lpstr>Települési hulladék mennyisége, 1000 főre (1000 tonna, 2022)</vt:lpstr>
      <vt:lpstr>Plázák száma, 100 000 főre (db, 2026)</vt:lpstr>
      <vt:lpstr>Közmedencék száma, 100 000 főre (db, 2022)</vt:lpstr>
      <vt:lpstr>Legnagyobb stadion/sportcsarnok kapacitása, 1000 főre (fő, 2026)</vt:lpstr>
      <vt:lpstr>Turizmus</vt:lpstr>
      <vt:lpstr>Kiadható vendégágyak száma a szálláshelyeken, 1000 főre (db, 2022)</vt:lpstr>
      <vt:lpstr>Külföldi vendégéjszakák száma, 1000 főre (db, 2022)</vt:lpstr>
      <vt:lpstr>Michelin-ajánlott éttermek, 100 000 főre (db, 2026)</vt:lpstr>
      <vt:lpstr>Mobilitás</vt:lpstr>
      <vt:lpstr>Regisztrált személygépkocsik száma, 1000 főre (db, 2022)</vt:lpstr>
      <vt:lpstr>Havi közlekedési bérlet ára (euró, 2022)</vt:lpstr>
      <vt:lpstr>Vasútállomások sűrűsége (állomás / 100 km², 2026)</vt:lpstr>
      <vt:lpstr>Kerékpárutak hossza, 10 000 főre (km, 2022)</vt:lpstr>
      <vt:lpstr>Halálos közlekedési balesetek számának átlaga, 10 000 főre (db, 2015–2022)</vt:lpstr>
      <vt:lpstr>Hasonlóságok</vt:lpstr>
      <vt:lpstr>A Székesfehérvárhoz leginkább hasonlító települések</vt:lpstr>
      <vt:lpstr>Kiemelt fejlődési területek</vt:lpstr>
      <vt:lpstr>PowerPoint-bemutató</vt:lpstr>
      <vt:lpstr>Összefoglalás</vt:lpstr>
      <vt:lpstr>Szakpolitikai víziók Székesfehérvár számára</vt:lpstr>
      <vt:lpstr>Fejlődési tartalékok</vt:lpstr>
      <vt:lpstr>Felsőoktatás: nemzetközi jó gyakorlatok</vt:lpstr>
      <vt:lpstr>A felsőoktatás mint megtartóerő</vt:lpstr>
      <vt:lpstr>A kultúrától a városmárkáig</vt:lpstr>
      <vt:lpstr>A kultúrától a városmárkáig</vt:lpstr>
      <vt:lpstr>Élhetőség: nemzetközi jó gyakorlatok</vt:lpstr>
      <vt:lpstr>Élhetőség mint rendszer</vt:lpstr>
      <vt:lpstr>Szakpolitikai javaslatok</vt:lpstr>
      <vt:lpstr>Szakpolitikai javaslatok</vt:lpstr>
      <vt:lpstr>Összefoglalás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magyar oktatás helyzete  uniós összevetésben</dc:title>
  <dc:creator>Marek Bertram</dc:creator>
  <cp:lastModifiedBy>Marek Bertram</cp:lastModifiedBy>
  <cp:revision>178</cp:revision>
  <dcterms:created xsi:type="dcterms:W3CDTF">2024-03-22T08:49:00Z</dcterms:created>
  <dcterms:modified xsi:type="dcterms:W3CDTF">2026-09-13T14:23:42Z</dcterms:modified>
</cp:coreProperties>
</file>