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63" r:id="rId2"/>
    <p:sldId id="278" r:id="rId3"/>
    <p:sldId id="269" r:id="rId4"/>
    <p:sldId id="272" r:id="rId5"/>
    <p:sldId id="273" r:id="rId6"/>
    <p:sldId id="274" r:id="rId7"/>
    <p:sldId id="267" r:id="rId8"/>
    <p:sldId id="275" r:id="rId9"/>
    <p:sldId id="277" r:id="rId10"/>
    <p:sldId id="256" r:id="rId11"/>
    <p:sldId id="257" r:id="rId12"/>
    <p:sldId id="258" r:id="rId13"/>
    <p:sldId id="266" r:id="rId14"/>
    <p:sldId id="276" r:id="rId1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2E7"/>
    <a:srgbClr val="02315A"/>
    <a:srgbClr val="012E5A"/>
    <a:srgbClr val="02315C"/>
    <a:srgbClr val="013460"/>
    <a:srgbClr val="002F57"/>
    <a:srgbClr val="F1C863"/>
    <a:srgbClr val="002F56"/>
    <a:srgbClr val="032F56"/>
    <a:srgbClr val="012E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58"/>
    <p:restoredTop sz="94570"/>
  </p:normalViewPr>
  <p:slideViewPr>
    <p:cSldViewPr snapToGrid="0">
      <p:cViewPr varScale="1">
        <p:scale>
          <a:sx n="108" d="100"/>
          <a:sy n="108" d="100"/>
        </p:scale>
        <p:origin x="5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6EBF1-6BF2-A9A4-D7F4-21DD7E0E8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65D06E-3454-E625-76DB-05F44DC25A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6BF56A-6A19-7191-E0C3-ABF40E9E41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02F9E3-4D0E-8A2A-34B6-2F946EE4E30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94103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3A275-6C93-E104-C834-6A7EAF421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B5DD26-1638-0EB1-50C4-F2973D2A82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45FC3D-F046-F8E6-6ED3-153582920A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347B2-E5D2-25FC-92D4-A838A08D1EAE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7834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C76EC-CCD4-9490-BCE4-565F4E61F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391835-351D-E775-EE6C-88C2720195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E9B612-8A45-48DB-4F91-2CEF65A3F2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058CC-D821-0841-59CB-7B0C7D3B838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4708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851DD-A899-8453-6F00-75FD45147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7B5199-B216-762A-1557-418DF60535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B84ED5-B2C9-5E27-BE3A-28D1B6BDCE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910E36-3C98-0AA1-4EB4-E8CC4CE8415F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202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9CD3C-830B-BC30-6E44-FC6D2CEA6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5B96EA-C8CE-5F2E-DF5E-A1458BC993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4BAA07-0605-6F72-C443-CFFC624C27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B9BC38-082F-7D1E-E52E-31C65C97521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07838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A18D0-D112-B17F-5365-2EE26D8A3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9C4CEA-0AB6-881A-64A5-C1C5919ED6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B7D3DF-4CCB-9BF7-1BDD-5633D896F3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F484D4-4676-EBFF-6FAE-D72896FD347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15144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57E87-1802-1E0F-BB4B-480D58063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3E6378-91B0-E1CB-B83B-DE1C612FA8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694D2D-BD66-0756-A2D9-132D344C2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21B25D-CF0E-6C49-81D1-59F925BD39D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5366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828B5-D3C7-6B7A-3927-071B812A7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CA5E96-2C72-0CD1-5CD4-9A92601663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655981-DB79-5678-035C-1AD90BC782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7616F3-5673-BCF8-381E-99D2770EBEA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7701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F7BE7-87E0-FC87-0CDD-596D984FF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FE5242-1F5D-D962-B2EE-CE85F7E45D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96A0CB-2CA2-64B6-82D8-2610C415D9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EC40E5-2BF3-E823-7B74-F1597487FB5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437119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0F320-3425-888E-06D8-1DADF43CA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21CEA5-5801-5742-775C-AE19596EE7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A7CCB3-F54C-DABA-4B34-0DE092C6FB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5CFEEA-0516-7F2C-5F74-FAE6BC85BA3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68004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>
            <a:extLst>
              <a:ext uri="{FF2B5EF4-FFF2-40B4-BE49-F238E27FC236}">
                <a16:creationId xmlns:a16="http://schemas.microsoft.com/office/drawing/2014/main" id="{9B6F9E55-8099-F584-2B5A-C181FF2302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7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églalap 1">
            <a:extLst>
              <a:ext uri="{FF2B5EF4-FFF2-40B4-BE49-F238E27FC236}">
                <a16:creationId xmlns:a16="http://schemas.microsoft.com/office/drawing/2014/main" id="{7E6BF771-EB49-41B3-AE52-01BB7346D5F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32F56"/>
              </a:gs>
              <a:gs pos="65000">
                <a:srgbClr val="071D36">
                  <a:alpha val="18000"/>
                </a:srgbClr>
              </a:gs>
              <a:gs pos="100000">
                <a:srgbClr val="071D36">
                  <a:alpha val="5000"/>
                </a:srgbClr>
              </a:gs>
            </a:gsLst>
            <a:lin ang="0"/>
          </a:gradFill>
          <a:ln w="0"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3" name="!!FEHERVAR_HERO">
            <a:extLst>
              <a:ext uri="{FF2B5EF4-FFF2-40B4-BE49-F238E27FC236}">
                <a16:creationId xmlns:a16="http://schemas.microsoft.com/office/drawing/2014/main" id="{442663E5-6561-4AA9-AF39-414BBE74126D}"/>
              </a:ext>
            </a:extLst>
          </p:cNvPr>
          <p:cNvSpPr>
            <a:spLocks noGrp="1"/>
          </p:cNvSpPr>
          <p:nvPr/>
        </p:nvSpPr>
        <p:spPr>
          <a:xfrm>
            <a:off x="818903" y="1580683"/>
            <a:ext cx="7351703" cy="219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4000"/>
              </a:lnSpc>
              <a:buNone/>
              <a:defRPr sz="5250" b="1">
                <a:solidFill>
                  <a:srgbClr val="F7F2E7"/>
                </a:solidFill>
                <a:latin typeface="DejaVu Sans"/>
                <a:ea typeface="DejaVu Sans"/>
                <a:cs typeface="DejaVu Sans"/>
              </a:defRPr>
            </a:pPr>
            <a:r>
              <a:rPr lang="hu-HU" sz="5250" b="1" dirty="0">
                <a:solidFill>
                  <a:srgbClr val="F7F2E7"/>
                </a:solidFill>
                <a:latin typeface="DejaVu Sans"/>
                <a:ea typeface="DejaVu Sans"/>
                <a:cs typeface="DejaVu Sans"/>
              </a:rPr>
              <a:t>SZENT ISTVÁN</a:t>
            </a:r>
          </a:p>
          <a:p>
            <a:pPr algn="l">
              <a:lnSpc>
                <a:spcPct val="114000"/>
              </a:lnSpc>
              <a:buNone/>
              <a:defRPr sz="5250" b="1">
                <a:solidFill>
                  <a:srgbClr val="F7F2E7"/>
                </a:solidFill>
                <a:latin typeface="DejaVu Sans"/>
                <a:ea typeface="DejaVu Sans"/>
                <a:cs typeface="DejaVu Sans"/>
              </a:defRPr>
            </a:pPr>
            <a:r>
              <a:rPr lang="hu-HU" sz="5250" b="1" dirty="0">
                <a:solidFill>
                  <a:srgbClr val="F7F2E7"/>
                </a:solidFill>
                <a:latin typeface="DejaVu Sans"/>
                <a:ea typeface="DejaVu Sans"/>
                <a:cs typeface="DejaVu Sans"/>
              </a:rPr>
              <a:t>VÁROSÁNAK JÖVŐJE</a:t>
            </a:r>
            <a:endParaRPr sz="5250" b="1" dirty="0">
              <a:solidFill>
                <a:srgbClr val="F7F2E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!!FEHERVAR_SUBTITLE">
            <a:extLst>
              <a:ext uri="{FF2B5EF4-FFF2-40B4-BE49-F238E27FC236}">
                <a16:creationId xmlns:a16="http://schemas.microsoft.com/office/drawing/2014/main" id="{813F6B38-4225-4AB2-B41B-1D8367E80E60}"/>
              </a:ext>
            </a:extLst>
          </p:cNvPr>
          <p:cNvSpPr>
            <a:spLocks noGrp="1"/>
          </p:cNvSpPr>
          <p:nvPr/>
        </p:nvSpPr>
        <p:spPr>
          <a:xfrm>
            <a:off x="818902" y="4324037"/>
            <a:ext cx="5520937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1">
                <a:solidFill>
                  <a:srgbClr val="F1C46A"/>
                </a:solidFill>
                <a:latin typeface="DejaVu Sans"/>
                <a:ea typeface="DejaVu Sans"/>
                <a:cs typeface="DejaVu Sans"/>
              </a:defRPr>
            </a:pPr>
            <a:r>
              <a:rPr lang="hu-HU" sz="1725" b="1" dirty="0">
                <a:solidFill>
                  <a:srgbClr val="F1C863"/>
                </a:solidFill>
                <a:latin typeface="DejaVu Sans"/>
                <a:ea typeface="DejaVu Sans"/>
                <a:cs typeface="DejaVu Sans"/>
              </a:rPr>
              <a:t>PROGRAMINDÍTÓ ALAPVETÉSEK</a:t>
            </a:r>
            <a:endParaRPr sz="1725" b="1" dirty="0">
              <a:solidFill>
                <a:srgbClr val="F1C863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204881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315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437396-28BC-4FCF-611C-B3F880610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>
            <a:extLst>
              <a:ext uri="{FF2B5EF4-FFF2-40B4-BE49-F238E27FC236}">
                <a16:creationId xmlns:a16="http://schemas.microsoft.com/office/drawing/2014/main" id="{9C2ADA0C-28CC-4423-F231-5668012490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60" y="4277645"/>
            <a:ext cx="3784979" cy="2127918"/>
          </a:xfrm>
          <a:prstGeom prst="rect">
            <a:avLst/>
          </a:prstGeom>
        </p:spPr>
      </p:pic>
      <p:pic>
        <p:nvPicPr>
          <p:cNvPr id="6" name="Kép 5" hidden="1">
            <a:extLst>
              <a:ext uri="{FF2B5EF4-FFF2-40B4-BE49-F238E27FC236}">
                <a16:creationId xmlns:a16="http://schemas.microsoft.com/office/drawing/2014/main" id="{BEBC6203-084B-6804-0DDE-603C37771F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675" r="16675"/>
          <a:stretch>
            <a:fillRect/>
          </a:stretch>
        </p:blipFill>
        <p:spPr>
          <a:xfrm>
            <a:off x="0" y="0"/>
            <a:ext cx="19050" cy="19050"/>
          </a:xfrm>
          <a:prstGeom prst="rect">
            <a:avLst/>
          </a:prstGeom>
        </p:spPr>
      </p:pic>
      <p:sp>
        <p:nvSpPr>
          <p:cNvPr id="3" name="!!FEHERVAR_HERO">
            <a:extLst>
              <a:ext uri="{FF2B5EF4-FFF2-40B4-BE49-F238E27FC236}">
                <a16:creationId xmlns:a16="http://schemas.microsoft.com/office/drawing/2014/main" id="{BACFC0F3-88AF-6371-7208-2F4210EC62C6}"/>
              </a:ext>
            </a:extLst>
          </p:cNvPr>
          <p:cNvSpPr>
            <a:spLocks noGrp="1"/>
          </p:cNvSpPr>
          <p:nvPr/>
        </p:nvSpPr>
        <p:spPr>
          <a:xfrm>
            <a:off x="504931" y="452437"/>
            <a:ext cx="9995429" cy="78179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5250" b="1">
                <a:solidFill>
                  <a:srgbClr val="F7F2E7"/>
                </a:solidFill>
                <a:latin typeface="DejaVu Sans"/>
                <a:ea typeface="DejaVu Sans"/>
                <a:cs typeface="DejaVu Sans"/>
              </a:defRPr>
            </a:pPr>
            <a:r>
              <a:rPr lang="hu-HU" sz="5250" b="1" dirty="0">
                <a:solidFill>
                  <a:srgbClr val="F7F2E7"/>
                </a:solidFill>
                <a:latin typeface="Aptos" panose="020B0004020202020204" pitchFamily="34" charset="0"/>
              </a:rPr>
              <a:t>MIÉRT ALKOTUNK PROGRAMOT?</a:t>
            </a:r>
            <a:endParaRPr sz="5250" b="1" dirty="0">
              <a:solidFill>
                <a:srgbClr val="F7F2E7"/>
              </a:solidFill>
              <a:latin typeface="Aptos" panose="020B0004020202020204" pitchFamily="34" charset="0"/>
            </a:endParaRP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FE9EA3D1-9324-DE16-12F9-5174221AFED8}"/>
              </a:ext>
            </a:extLst>
          </p:cNvPr>
          <p:cNvSpPr>
            <a:spLocks noGrp="1"/>
          </p:cNvSpPr>
          <p:nvPr/>
        </p:nvSpPr>
        <p:spPr>
          <a:xfrm>
            <a:off x="307003" y="452438"/>
            <a:ext cx="45719" cy="781796"/>
          </a:xfrm>
          <a:prstGeom prst="rect">
            <a:avLst/>
          </a:prstGeom>
          <a:solidFill>
            <a:srgbClr val="F1C863"/>
          </a:solidFill>
          <a:ln w="0"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F50F8103-E0AB-6ACC-CE5E-CF87D7F15CED}"/>
              </a:ext>
            </a:extLst>
          </p:cNvPr>
          <p:cNvSpPr txBox="1"/>
          <p:nvPr/>
        </p:nvSpPr>
        <p:spPr>
          <a:xfrm>
            <a:off x="1314970" y="1249266"/>
            <a:ext cx="956205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600" b="1" dirty="0">
                <a:solidFill>
                  <a:srgbClr val="F7F2E7"/>
                </a:solidFill>
                <a:latin typeface="Aptos" panose="020B0004020202020204" pitchFamily="34" charset="0"/>
              </a:rPr>
              <a:t>A 2038-as emlékév nem lehet csak egy történelmi megemlékezés.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3600" b="1" dirty="0">
              <a:solidFill>
                <a:srgbClr val="F7F2E7"/>
              </a:solidFill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600" b="1" dirty="0">
                <a:solidFill>
                  <a:srgbClr val="F7F2E7"/>
                </a:solidFill>
                <a:latin typeface="Aptos" panose="020B0004020202020204" pitchFamily="34" charset="0"/>
              </a:rPr>
              <a:t>2038 számunkra egy vízió: a millenniumra Fehérvárnak hazánk legjobb városává kell válnia.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3600" b="1" dirty="0">
              <a:solidFill>
                <a:srgbClr val="F7F2E7"/>
              </a:solidFill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600" b="1" dirty="0">
                <a:solidFill>
                  <a:srgbClr val="F7F2E7"/>
                </a:solidFill>
                <a:latin typeface="Aptos" panose="020B0004020202020204" pitchFamily="34" charset="0"/>
              </a:rPr>
              <a:t>Mi, fehérváriak a 2038-as városfejlesztési programot közösen alkotjuk, majd valósítjuk meg.</a:t>
            </a:r>
          </a:p>
        </p:txBody>
      </p:sp>
    </p:spTree>
    <p:extLst>
      <p:ext uri="{BB962C8B-B14F-4D97-AF65-F5344CB8AC3E}">
        <p14:creationId xmlns:p14="http://schemas.microsoft.com/office/powerpoint/2010/main" val="2654735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315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55AD79-8F58-7D42-669C-858A521B2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7E7B21A7-8AD8-53FF-B8E8-18F607FB5E6A}"/>
              </a:ext>
            </a:extLst>
          </p:cNvPr>
          <p:cNvSpPr>
            <a:spLocks noGrp="1"/>
          </p:cNvSpPr>
          <p:nvPr/>
        </p:nvSpPr>
        <p:spPr>
          <a:xfrm>
            <a:off x="6135873" y="5100183"/>
            <a:ext cx="45719" cy="617217"/>
          </a:xfrm>
          <a:prstGeom prst="rect">
            <a:avLst/>
          </a:prstGeom>
          <a:solidFill>
            <a:srgbClr val="F1C863"/>
          </a:solidFill>
          <a:ln w="0">
            <a:noFill/>
          </a:ln>
        </p:spPr>
        <p:txBody>
          <a:bodyPr/>
          <a:lstStyle/>
          <a:p>
            <a:endParaRPr lang="hu-HU"/>
          </a:p>
        </p:txBody>
      </p:sp>
      <p:pic>
        <p:nvPicPr>
          <p:cNvPr id="6" name="Kép 5" hidden="1">
            <a:extLst>
              <a:ext uri="{FF2B5EF4-FFF2-40B4-BE49-F238E27FC236}">
                <a16:creationId xmlns:a16="http://schemas.microsoft.com/office/drawing/2014/main" id="{03F506DE-44B6-DA5B-F3FD-26382C3DB2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0" y="0"/>
            <a:ext cx="19050" cy="19050"/>
          </a:xfrm>
          <a:prstGeom prst="rect">
            <a:avLst/>
          </a:prstGeom>
        </p:spPr>
      </p:pic>
      <p:sp>
        <p:nvSpPr>
          <p:cNvPr id="11" name="Téglalap 10">
            <a:extLst>
              <a:ext uri="{FF2B5EF4-FFF2-40B4-BE49-F238E27FC236}">
                <a16:creationId xmlns:a16="http://schemas.microsoft.com/office/drawing/2014/main" id="{E32E5AFE-2BD6-09A1-0495-F6433D30CBA5}"/>
              </a:ext>
            </a:extLst>
          </p:cNvPr>
          <p:cNvSpPr>
            <a:spLocks noGrp="1"/>
          </p:cNvSpPr>
          <p:nvPr/>
        </p:nvSpPr>
        <p:spPr>
          <a:xfrm>
            <a:off x="717933" y="1807354"/>
            <a:ext cx="4037428" cy="7885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50000"/>
              </a:lnSpc>
              <a:defRPr sz="1650" b="0">
                <a:solidFill>
                  <a:srgbClr val="C8D3DF"/>
                </a:solidFill>
                <a:latin typeface="DejaVu Sans"/>
                <a:ea typeface="DejaVu Sans"/>
                <a:cs typeface="DejaVu Sans"/>
              </a:defRPr>
            </a:pPr>
            <a:r>
              <a:rPr lang="hu-HU" sz="4000" b="1" dirty="0">
                <a:solidFill>
                  <a:srgbClr val="F1C863"/>
                </a:solidFill>
                <a:latin typeface="Aptos" panose="020B0004020202020204" pitchFamily="34" charset="0"/>
                <a:ea typeface="DejaVu Sans"/>
                <a:cs typeface="DejaVu Sans"/>
              </a:rPr>
              <a:t>TÖRTÉNELMÜNK</a:t>
            </a:r>
          </a:p>
        </p:txBody>
      </p:sp>
      <p:pic>
        <p:nvPicPr>
          <p:cNvPr id="14" name="Kép 13" descr="Arany vonalas koronaembléma kék háttéren">
            <a:extLst>
              <a:ext uri="{FF2B5EF4-FFF2-40B4-BE49-F238E27FC236}">
                <a16:creationId xmlns:a16="http://schemas.microsoft.com/office/drawing/2014/main" id="{80BFBEC7-3409-A2AE-9CCA-C8221C7ADE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33" t="1849" r="1744" b="3444"/>
          <a:stretch>
            <a:fillRect/>
          </a:stretch>
        </p:blipFill>
        <p:spPr>
          <a:xfrm>
            <a:off x="4264203" y="1306286"/>
            <a:ext cx="3655011" cy="5077098"/>
          </a:xfrm>
          <a:prstGeom prst="rect">
            <a:avLst/>
          </a:prstGeom>
        </p:spPr>
      </p:pic>
      <p:sp>
        <p:nvSpPr>
          <p:cNvPr id="12" name="Téglalap 11">
            <a:extLst>
              <a:ext uri="{FF2B5EF4-FFF2-40B4-BE49-F238E27FC236}">
                <a16:creationId xmlns:a16="http://schemas.microsoft.com/office/drawing/2014/main" id="{CDC79EB6-9BBE-09F0-8ACF-C380575750F9}"/>
              </a:ext>
            </a:extLst>
          </p:cNvPr>
          <p:cNvSpPr>
            <a:spLocks noGrp="1"/>
          </p:cNvSpPr>
          <p:nvPr/>
        </p:nvSpPr>
        <p:spPr>
          <a:xfrm>
            <a:off x="4264203" y="737208"/>
            <a:ext cx="3655011" cy="77255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50000"/>
              </a:lnSpc>
              <a:defRPr sz="1650" b="0">
                <a:solidFill>
                  <a:srgbClr val="C8D3DF"/>
                </a:solidFill>
                <a:latin typeface="DejaVu Sans"/>
                <a:ea typeface="DejaVu Sans"/>
                <a:cs typeface="DejaVu Sans"/>
              </a:defRPr>
            </a:pPr>
            <a:r>
              <a:rPr lang="hu-HU" sz="4000" b="1" dirty="0">
                <a:solidFill>
                  <a:srgbClr val="F1C863"/>
                </a:solidFill>
                <a:latin typeface="Aptos" panose="020B0004020202020204" pitchFamily="34" charset="0"/>
                <a:ea typeface="DejaVu Sans"/>
                <a:cs typeface="DejaVu Sans"/>
              </a:rPr>
              <a:t>KÖZÖSSÉGÜNK</a:t>
            </a:r>
          </a:p>
          <a:p>
            <a:pPr algn="l">
              <a:lnSpc>
                <a:spcPct val="150000"/>
              </a:lnSpc>
              <a:defRPr sz="1650" b="0">
                <a:solidFill>
                  <a:srgbClr val="C8D3DF"/>
                </a:solidFill>
                <a:latin typeface="DejaVu Sans"/>
                <a:ea typeface="DejaVu Sans"/>
                <a:cs typeface="DejaVu Sans"/>
              </a:defRPr>
            </a:pPr>
            <a:endParaRPr lang="hu-HU" sz="3200" b="1" dirty="0">
              <a:solidFill>
                <a:srgbClr val="F1C863"/>
              </a:solidFill>
              <a:latin typeface="DejaVu Sans"/>
              <a:ea typeface="DejaVu Sans"/>
              <a:cs typeface="DejaVu Sans"/>
            </a:endParaRPr>
          </a:p>
          <a:p>
            <a:pPr algn="l">
              <a:lnSpc>
                <a:spcPct val="125000"/>
              </a:lnSpc>
              <a:buNone/>
              <a:defRPr sz="1650" b="0">
                <a:solidFill>
                  <a:srgbClr val="C8D3DF"/>
                </a:solidFill>
                <a:latin typeface="DejaVu Sans"/>
                <a:ea typeface="DejaVu Sans"/>
                <a:cs typeface="DejaVu Sans"/>
              </a:defRPr>
            </a:pPr>
            <a:endParaRPr sz="1650" b="0" dirty="0">
              <a:solidFill>
                <a:srgbClr val="C8D3D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B9951C5E-C6EE-0F8D-C106-A425445F57C5}"/>
              </a:ext>
            </a:extLst>
          </p:cNvPr>
          <p:cNvSpPr>
            <a:spLocks noGrp="1"/>
          </p:cNvSpPr>
          <p:nvPr/>
        </p:nvSpPr>
        <p:spPr>
          <a:xfrm>
            <a:off x="7436641" y="1807354"/>
            <a:ext cx="4037428" cy="7885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50000"/>
              </a:lnSpc>
              <a:defRPr sz="1650" b="0">
                <a:solidFill>
                  <a:srgbClr val="C8D3DF"/>
                </a:solidFill>
                <a:latin typeface="DejaVu Sans"/>
                <a:ea typeface="DejaVu Sans"/>
                <a:cs typeface="DejaVu Sans"/>
              </a:defRPr>
            </a:pPr>
            <a:r>
              <a:rPr lang="hu-HU" sz="4000" b="1" dirty="0">
                <a:solidFill>
                  <a:srgbClr val="F1C863"/>
                </a:solidFill>
                <a:latin typeface="Aptos" panose="020B0004020202020204" pitchFamily="34" charset="0"/>
                <a:ea typeface="DejaVu Sans"/>
                <a:cs typeface="DejaVu Sans"/>
              </a:rPr>
              <a:t>GAZDASÁGUNK</a:t>
            </a:r>
          </a:p>
        </p:txBody>
      </p:sp>
      <p:sp>
        <p:nvSpPr>
          <p:cNvPr id="8" name="!!FEHERVAR_HERO">
            <a:extLst>
              <a:ext uri="{FF2B5EF4-FFF2-40B4-BE49-F238E27FC236}">
                <a16:creationId xmlns:a16="http://schemas.microsoft.com/office/drawing/2014/main" id="{8CE16973-D1CB-A14C-38A7-E887E3ED786A}"/>
              </a:ext>
            </a:extLst>
          </p:cNvPr>
          <p:cNvSpPr>
            <a:spLocks noGrp="1"/>
          </p:cNvSpPr>
          <p:nvPr/>
        </p:nvSpPr>
        <p:spPr>
          <a:xfrm>
            <a:off x="717933" y="5954879"/>
            <a:ext cx="10756131" cy="219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5250" b="1">
                <a:solidFill>
                  <a:srgbClr val="F7F2E7"/>
                </a:solidFill>
                <a:latin typeface="DejaVu Sans"/>
                <a:ea typeface="DejaVu Sans"/>
                <a:cs typeface="DejaVu Sans"/>
              </a:defRPr>
            </a:pPr>
            <a:r>
              <a:rPr lang="hu-HU" sz="5250" b="1" dirty="0">
                <a:solidFill>
                  <a:srgbClr val="F7F2E7"/>
                </a:solidFill>
                <a:latin typeface="Aptos" panose="020B0004020202020204" pitchFamily="34" charset="0"/>
              </a:rPr>
              <a:t>VÁROSUNK ALAPJAI</a:t>
            </a:r>
            <a:endParaRPr sz="5250" b="1" dirty="0">
              <a:solidFill>
                <a:srgbClr val="F7F2E7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366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F5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4BE1B7-1505-CF65-27A1-11DA8D420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hidden="1">
            <a:extLst>
              <a:ext uri="{FF2B5EF4-FFF2-40B4-BE49-F238E27FC236}">
                <a16:creationId xmlns:a16="http://schemas.microsoft.com/office/drawing/2014/main" id="{691E101D-BD98-4197-E2B8-BDA47A6E14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0" y="0"/>
            <a:ext cx="19050" cy="19050"/>
          </a:xfrm>
          <a:prstGeom prst="rect">
            <a:avLst/>
          </a:prstGeom>
        </p:spPr>
      </p:pic>
      <p:sp>
        <p:nvSpPr>
          <p:cNvPr id="14" name="!!FEHERVAR_HERO">
            <a:extLst>
              <a:ext uri="{FF2B5EF4-FFF2-40B4-BE49-F238E27FC236}">
                <a16:creationId xmlns:a16="http://schemas.microsoft.com/office/drawing/2014/main" id="{70FBDA60-CB37-C19F-3AE7-CDCC0F3174BA}"/>
              </a:ext>
            </a:extLst>
          </p:cNvPr>
          <p:cNvSpPr>
            <a:spLocks noGrp="1"/>
          </p:cNvSpPr>
          <p:nvPr/>
        </p:nvSpPr>
        <p:spPr>
          <a:xfrm>
            <a:off x="504932" y="452437"/>
            <a:ext cx="7810500" cy="78179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5250" b="1">
                <a:solidFill>
                  <a:srgbClr val="F7F2E7"/>
                </a:solidFill>
                <a:latin typeface="DejaVu Sans"/>
                <a:ea typeface="DejaVu Sans"/>
                <a:cs typeface="DejaVu Sans"/>
              </a:defRPr>
            </a:pPr>
            <a:r>
              <a:rPr lang="hu-HU" sz="5250" b="1" dirty="0">
                <a:solidFill>
                  <a:srgbClr val="F7F2E7"/>
                </a:solidFill>
                <a:latin typeface="Aptos" panose="020B0004020202020204" pitchFamily="34" charset="0"/>
              </a:rPr>
              <a:t>PÁR PÉLDA</a:t>
            </a:r>
            <a:endParaRPr sz="5250" b="1" dirty="0">
              <a:solidFill>
                <a:srgbClr val="F7F2E7"/>
              </a:solidFill>
              <a:latin typeface="Aptos" panose="020B0004020202020204" pitchFamily="34" charset="0"/>
            </a:endParaRP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9B324475-8749-76AB-8E92-5A200C4A01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60" y="4277645"/>
            <a:ext cx="3784979" cy="2127918"/>
          </a:xfrm>
          <a:prstGeom prst="rect">
            <a:avLst/>
          </a:prstGeom>
        </p:spPr>
      </p:pic>
      <p:sp>
        <p:nvSpPr>
          <p:cNvPr id="7" name="Téglalap 6">
            <a:extLst>
              <a:ext uri="{FF2B5EF4-FFF2-40B4-BE49-F238E27FC236}">
                <a16:creationId xmlns:a16="http://schemas.microsoft.com/office/drawing/2014/main" id="{3A95309D-CCC5-6AD2-57BE-3E08FE06E8D1}"/>
              </a:ext>
            </a:extLst>
          </p:cNvPr>
          <p:cNvSpPr>
            <a:spLocks noGrp="1"/>
          </p:cNvSpPr>
          <p:nvPr/>
        </p:nvSpPr>
        <p:spPr>
          <a:xfrm>
            <a:off x="307003" y="452438"/>
            <a:ext cx="45719" cy="781796"/>
          </a:xfrm>
          <a:prstGeom prst="rect">
            <a:avLst/>
          </a:prstGeom>
          <a:solidFill>
            <a:srgbClr val="F1C863"/>
          </a:solidFill>
          <a:ln w="0">
            <a:noFill/>
          </a:ln>
        </p:spPr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00153CF-AA72-02BA-E668-E3543B6C12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234233"/>
            <a:ext cx="7772400" cy="479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006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F5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4DE08B-2690-C512-BAB2-BD21FCF22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hidden="1">
            <a:extLst>
              <a:ext uri="{FF2B5EF4-FFF2-40B4-BE49-F238E27FC236}">
                <a16:creationId xmlns:a16="http://schemas.microsoft.com/office/drawing/2014/main" id="{4AE5FA47-6E32-B012-FB19-A33FC91DDD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0" y="0"/>
            <a:ext cx="19050" cy="19050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DEBA424B-7881-41A2-2032-FBE3463B1D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60" y="4277645"/>
            <a:ext cx="3784979" cy="2127918"/>
          </a:xfrm>
          <a:prstGeom prst="rect">
            <a:avLst/>
          </a:prstGeom>
        </p:spPr>
      </p:pic>
      <p:sp>
        <p:nvSpPr>
          <p:cNvPr id="14" name="!!FEHERVAR_HERO">
            <a:extLst>
              <a:ext uri="{FF2B5EF4-FFF2-40B4-BE49-F238E27FC236}">
                <a16:creationId xmlns:a16="http://schemas.microsoft.com/office/drawing/2014/main" id="{66FAA3C0-6105-DDEF-FF99-E2F2789A95A9}"/>
              </a:ext>
            </a:extLst>
          </p:cNvPr>
          <p:cNvSpPr>
            <a:spLocks noGrp="1"/>
          </p:cNvSpPr>
          <p:nvPr/>
        </p:nvSpPr>
        <p:spPr>
          <a:xfrm>
            <a:off x="504932" y="452437"/>
            <a:ext cx="7810500" cy="78179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5250" b="1">
                <a:solidFill>
                  <a:srgbClr val="F7F2E7"/>
                </a:solidFill>
                <a:latin typeface="DejaVu Sans"/>
                <a:ea typeface="DejaVu Sans"/>
                <a:cs typeface="DejaVu Sans"/>
              </a:defRPr>
            </a:pPr>
            <a:r>
              <a:rPr lang="hu-HU" sz="5250" b="1" dirty="0">
                <a:solidFill>
                  <a:srgbClr val="F7F2E7"/>
                </a:solidFill>
                <a:latin typeface="Aptos" panose="020B0004020202020204" pitchFamily="34" charset="0"/>
              </a:rPr>
              <a:t>PÁR PÉLDA</a:t>
            </a:r>
            <a:endParaRPr sz="5250" b="1" dirty="0">
              <a:solidFill>
                <a:srgbClr val="F7F2E7"/>
              </a:solidFill>
              <a:latin typeface="Aptos" panose="020B0004020202020204" pitchFamily="34" charset="0"/>
            </a:endParaRPr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60F0826D-BABC-777A-72CC-72E6DB873ED0}"/>
              </a:ext>
            </a:extLst>
          </p:cNvPr>
          <p:cNvSpPr>
            <a:spLocks noGrp="1"/>
          </p:cNvSpPr>
          <p:nvPr/>
        </p:nvSpPr>
        <p:spPr>
          <a:xfrm>
            <a:off x="307003" y="452438"/>
            <a:ext cx="45719" cy="781796"/>
          </a:xfrm>
          <a:prstGeom prst="rect">
            <a:avLst/>
          </a:prstGeom>
          <a:solidFill>
            <a:srgbClr val="F1C863"/>
          </a:solidFill>
          <a:ln w="0">
            <a:noFill/>
          </a:ln>
        </p:spPr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9B9CA1B-A7DB-9A1B-1131-F28CE5B694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234233"/>
            <a:ext cx="7772400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9137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F5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21445E-2D1D-CE60-A93D-C2917518C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hidden="1">
            <a:extLst>
              <a:ext uri="{FF2B5EF4-FFF2-40B4-BE49-F238E27FC236}">
                <a16:creationId xmlns:a16="http://schemas.microsoft.com/office/drawing/2014/main" id="{0823F61B-2AA2-33FA-E14E-E97AA511C1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0" y="0"/>
            <a:ext cx="19050" cy="19050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3D72BFF2-85E0-ABBB-FE0B-BF526491C9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60" y="4277645"/>
            <a:ext cx="3784979" cy="2127918"/>
          </a:xfrm>
          <a:prstGeom prst="rect">
            <a:avLst/>
          </a:prstGeom>
        </p:spPr>
      </p:pic>
      <p:sp>
        <p:nvSpPr>
          <p:cNvPr id="14" name="!!FEHERVAR_HERO">
            <a:extLst>
              <a:ext uri="{FF2B5EF4-FFF2-40B4-BE49-F238E27FC236}">
                <a16:creationId xmlns:a16="http://schemas.microsoft.com/office/drawing/2014/main" id="{52A98E95-92F8-227E-003E-0D7380E39EF0}"/>
              </a:ext>
            </a:extLst>
          </p:cNvPr>
          <p:cNvSpPr>
            <a:spLocks noGrp="1"/>
          </p:cNvSpPr>
          <p:nvPr/>
        </p:nvSpPr>
        <p:spPr>
          <a:xfrm>
            <a:off x="504932" y="452437"/>
            <a:ext cx="7810500" cy="78179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5250" b="1">
                <a:solidFill>
                  <a:srgbClr val="F7F2E7"/>
                </a:solidFill>
                <a:latin typeface="DejaVu Sans"/>
                <a:ea typeface="DejaVu Sans"/>
                <a:cs typeface="DejaVu Sans"/>
              </a:defRPr>
            </a:pPr>
            <a:r>
              <a:rPr lang="hu-HU" sz="5250" b="1" dirty="0">
                <a:solidFill>
                  <a:srgbClr val="F7F2E7"/>
                </a:solidFill>
                <a:latin typeface="Aptos" panose="020B0004020202020204" pitchFamily="34" charset="0"/>
              </a:rPr>
              <a:t>PÁR PÉLDA</a:t>
            </a:r>
            <a:endParaRPr sz="5250" b="1" dirty="0">
              <a:solidFill>
                <a:srgbClr val="F7F2E7"/>
              </a:solidFill>
              <a:latin typeface="Aptos" panose="020B0004020202020204" pitchFamily="34" charset="0"/>
            </a:endParaRP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DF5FB3DC-C7AA-703A-F13D-B54AD0463754}"/>
              </a:ext>
            </a:extLst>
          </p:cNvPr>
          <p:cNvSpPr>
            <a:spLocks noGrp="1"/>
          </p:cNvSpPr>
          <p:nvPr/>
        </p:nvSpPr>
        <p:spPr>
          <a:xfrm>
            <a:off x="307003" y="452438"/>
            <a:ext cx="45719" cy="781796"/>
          </a:xfrm>
          <a:prstGeom prst="rect">
            <a:avLst/>
          </a:prstGeom>
          <a:solidFill>
            <a:srgbClr val="F1C863"/>
          </a:solidFill>
          <a:ln w="0">
            <a:noFill/>
          </a:ln>
        </p:spPr>
        <p:txBody>
          <a:bodyPr/>
          <a:lstStyle/>
          <a:p>
            <a:endParaRPr lang="hu-HU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6C5953DB-D1B3-C58C-4BDD-8EE837B8DF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234233"/>
            <a:ext cx="7772400" cy="48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451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F5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78ED38-96DF-99A1-3688-C3A16499C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hidden="1">
            <a:extLst>
              <a:ext uri="{FF2B5EF4-FFF2-40B4-BE49-F238E27FC236}">
                <a16:creationId xmlns:a16="http://schemas.microsoft.com/office/drawing/2014/main" id="{2FB9849F-4290-1CC5-0519-F76DE478C8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0" y="0"/>
            <a:ext cx="19050" cy="19050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2DF44416-2BE1-6867-E8F3-EB79B78EA0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60" y="4277645"/>
            <a:ext cx="3784979" cy="2127918"/>
          </a:xfrm>
          <a:prstGeom prst="rect">
            <a:avLst/>
          </a:prstGeom>
        </p:spPr>
      </p:pic>
      <p:sp>
        <p:nvSpPr>
          <p:cNvPr id="14" name="!!FEHERVAR_HERO">
            <a:extLst>
              <a:ext uri="{FF2B5EF4-FFF2-40B4-BE49-F238E27FC236}">
                <a16:creationId xmlns:a16="http://schemas.microsoft.com/office/drawing/2014/main" id="{AAAB4027-DFC0-7489-891E-C0ECED82795C}"/>
              </a:ext>
            </a:extLst>
          </p:cNvPr>
          <p:cNvSpPr>
            <a:spLocks noGrp="1"/>
          </p:cNvSpPr>
          <p:nvPr/>
        </p:nvSpPr>
        <p:spPr>
          <a:xfrm>
            <a:off x="504932" y="452437"/>
            <a:ext cx="7810500" cy="78179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5250" b="1">
                <a:solidFill>
                  <a:srgbClr val="F7F2E7"/>
                </a:solidFill>
                <a:latin typeface="DejaVu Sans"/>
                <a:ea typeface="DejaVu Sans"/>
                <a:cs typeface="DejaVu Sans"/>
              </a:defRPr>
            </a:pPr>
            <a:r>
              <a:rPr lang="hu-HU" sz="5250" b="1" dirty="0">
                <a:solidFill>
                  <a:srgbClr val="F7F2E7"/>
                </a:solidFill>
                <a:latin typeface="Aptos" panose="020B0004020202020204" pitchFamily="34" charset="0"/>
              </a:rPr>
              <a:t>PÁR PÉLDA</a:t>
            </a:r>
            <a:endParaRPr sz="5250" b="1" dirty="0">
              <a:solidFill>
                <a:srgbClr val="F7F2E7"/>
              </a:solidFill>
              <a:latin typeface="Aptos" panose="020B0004020202020204" pitchFamily="34" charset="0"/>
            </a:endParaRPr>
          </a:p>
        </p:txBody>
      </p:sp>
      <p:sp>
        <p:nvSpPr>
          <p:cNvPr id="18" name="Téglalap 17">
            <a:extLst>
              <a:ext uri="{FF2B5EF4-FFF2-40B4-BE49-F238E27FC236}">
                <a16:creationId xmlns:a16="http://schemas.microsoft.com/office/drawing/2014/main" id="{530A3DA2-304E-3429-0112-C81C8C001429}"/>
              </a:ext>
            </a:extLst>
          </p:cNvPr>
          <p:cNvSpPr>
            <a:spLocks noGrp="1"/>
          </p:cNvSpPr>
          <p:nvPr/>
        </p:nvSpPr>
        <p:spPr>
          <a:xfrm>
            <a:off x="307003" y="452438"/>
            <a:ext cx="45719" cy="781796"/>
          </a:xfrm>
          <a:prstGeom prst="rect">
            <a:avLst/>
          </a:prstGeom>
          <a:solidFill>
            <a:srgbClr val="F1C863"/>
          </a:solidFill>
          <a:ln w="0">
            <a:noFill/>
          </a:ln>
        </p:spPr>
        <p:txBody>
          <a:bodyPr/>
          <a:lstStyle/>
          <a:p>
            <a:endParaRPr lang="hu-HU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635CBE8-F544-5748-4F0B-0CB0989E70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234233"/>
            <a:ext cx="7772400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133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F5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CA63D7-28F1-2A67-DFCC-DBA376C71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hidden="1">
            <a:extLst>
              <a:ext uri="{FF2B5EF4-FFF2-40B4-BE49-F238E27FC236}">
                <a16:creationId xmlns:a16="http://schemas.microsoft.com/office/drawing/2014/main" id="{A300C52E-88D2-9CAC-6081-272DCDD3CF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0" y="0"/>
            <a:ext cx="19050" cy="19050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3F24BC0C-C224-D54A-E415-E1764F04D8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60" y="4277645"/>
            <a:ext cx="3784979" cy="2127918"/>
          </a:xfrm>
          <a:prstGeom prst="rect">
            <a:avLst/>
          </a:prstGeom>
        </p:spPr>
      </p:pic>
      <p:sp>
        <p:nvSpPr>
          <p:cNvPr id="14" name="!!FEHERVAR_HERO">
            <a:extLst>
              <a:ext uri="{FF2B5EF4-FFF2-40B4-BE49-F238E27FC236}">
                <a16:creationId xmlns:a16="http://schemas.microsoft.com/office/drawing/2014/main" id="{C0EFB345-1061-4562-6A10-4FABA34336D5}"/>
              </a:ext>
            </a:extLst>
          </p:cNvPr>
          <p:cNvSpPr>
            <a:spLocks noGrp="1"/>
          </p:cNvSpPr>
          <p:nvPr/>
        </p:nvSpPr>
        <p:spPr>
          <a:xfrm>
            <a:off x="504932" y="452437"/>
            <a:ext cx="7810500" cy="78179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5250" b="1">
                <a:solidFill>
                  <a:srgbClr val="F7F2E7"/>
                </a:solidFill>
                <a:latin typeface="DejaVu Sans"/>
                <a:ea typeface="DejaVu Sans"/>
                <a:cs typeface="DejaVu Sans"/>
              </a:defRPr>
            </a:pPr>
            <a:r>
              <a:rPr lang="hu-HU" sz="5250" b="1" dirty="0">
                <a:solidFill>
                  <a:srgbClr val="F7F2E7"/>
                </a:solidFill>
                <a:latin typeface="Aptos" panose="020B0004020202020204" pitchFamily="34" charset="0"/>
              </a:rPr>
              <a:t>PÁR PÉLDA</a:t>
            </a:r>
            <a:endParaRPr sz="5250" b="1" dirty="0">
              <a:solidFill>
                <a:srgbClr val="F7F2E7"/>
              </a:solidFill>
              <a:latin typeface="Aptos" panose="020B0004020202020204" pitchFamily="34" charset="0"/>
            </a:endParaRPr>
          </a:p>
        </p:txBody>
      </p:sp>
      <p:sp>
        <p:nvSpPr>
          <p:cNvPr id="18" name="Téglalap 17">
            <a:extLst>
              <a:ext uri="{FF2B5EF4-FFF2-40B4-BE49-F238E27FC236}">
                <a16:creationId xmlns:a16="http://schemas.microsoft.com/office/drawing/2014/main" id="{3972B6C3-D740-B3F5-47F7-20F60F4EAB9B}"/>
              </a:ext>
            </a:extLst>
          </p:cNvPr>
          <p:cNvSpPr>
            <a:spLocks noGrp="1"/>
          </p:cNvSpPr>
          <p:nvPr/>
        </p:nvSpPr>
        <p:spPr>
          <a:xfrm>
            <a:off x="307003" y="452438"/>
            <a:ext cx="45719" cy="781796"/>
          </a:xfrm>
          <a:prstGeom prst="rect">
            <a:avLst/>
          </a:prstGeom>
          <a:solidFill>
            <a:srgbClr val="F1C863"/>
          </a:solidFill>
          <a:ln w="0">
            <a:noFill/>
          </a:ln>
        </p:spPr>
        <p:txBody>
          <a:bodyPr/>
          <a:lstStyle/>
          <a:p>
            <a:endParaRPr lang="hu-HU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927E944-2BE6-FF64-B432-ACAF23A3E4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234233"/>
            <a:ext cx="7772400" cy="4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881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F5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6256B3-95B4-E990-C215-F4A136171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hidden="1">
            <a:extLst>
              <a:ext uri="{FF2B5EF4-FFF2-40B4-BE49-F238E27FC236}">
                <a16:creationId xmlns:a16="http://schemas.microsoft.com/office/drawing/2014/main" id="{66CA7AAA-77EA-FE3B-B4F3-C9A9760773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0" y="0"/>
            <a:ext cx="19050" cy="19050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E3F69A06-FE47-FBA1-7667-FB072FEC72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60" y="4277645"/>
            <a:ext cx="3784979" cy="2127918"/>
          </a:xfrm>
          <a:prstGeom prst="rect">
            <a:avLst/>
          </a:prstGeom>
        </p:spPr>
      </p:pic>
      <p:sp>
        <p:nvSpPr>
          <p:cNvPr id="14" name="!!FEHERVAR_HERO">
            <a:extLst>
              <a:ext uri="{FF2B5EF4-FFF2-40B4-BE49-F238E27FC236}">
                <a16:creationId xmlns:a16="http://schemas.microsoft.com/office/drawing/2014/main" id="{40108CA8-9725-BA89-F31C-AF02DE321B5C}"/>
              </a:ext>
            </a:extLst>
          </p:cNvPr>
          <p:cNvSpPr>
            <a:spLocks noGrp="1"/>
          </p:cNvSpPr>
          <p:nvPr/>
        </p:nvSpPr>
        <p:spPr>
          <a:xfrm>
            <a:off x="504932" y="452437"/>
            <a:ext cx="7810500" cy="78179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5250" b="1">
                <a:solidFill>
                  <a:srgbClr val="F7F2E7"/>
                </a:solidFill>
                <a:latin typeface="DejaVu Sans"/>
                <a:ea typeface="DejaVu Sans"/>
                <a:cs typeface="DejaVu Sans"/>
              </a:defRPr>
            </a:pPr>
            <a:r>
              <a:rPr lang="hu-HU" sz="5250" b="1" dirty="0">
                <a:solidFill>
                  <a:srgbClr val="F7F2E7"/>
                </a:solidFill>
                <a:latin typeface="Aptos" panose="020B0004020202020204" pitchFamily="34" charset="0"/>
              </a:rPr>
              <a:t>FINANSZÍROZÁS</a:t>
            </a:r>
            <a:endParaRPr sz="5250" b="1" dirty="0">
              <a:solidFill>
                <a:srgbClr val="F7F2E7"/>
              </a:solidFill>
              <a:latin typeface="Aptos" panose="020B0004020202020204" pitchFamily="34" charset="0"/>
            </a:endParaRPr>
          </a:p>
        </p:txBody>
      </p:sp>
      <p:sp>
        <p:nvSpPr>
          <p:cNvPr id="18" name="Téglalap 17">
            <a:extLst>
              <a:ext uri="{FF2B5EF4-FFF2-40B4-BE49-F238E27FC236}">
                <a16:creationId xmlns:a16="http://schemas.microsoft.com/office/drawing/2014/main" id="{18CD7A71-DE3A-E75F-35EA-D4EFF8749B6A}"/>
              </a:ext>
            </a:extLst>
          </p:cNvPr>
          <p:cNvSpPr>
            <a:spLocks noGrp="1"/>
          </p:cNvSpPr>
          <p:nvPr/>
        </p:nvSpPr>
        <p:spPr>
          <a:xfrm>
            <a:off x="307003" y="452438"/>
            <a:ext cx="45719" cy="781796"/>
          </a:xfrm>
          <a:prstGeom prst="rect">
            <a:avLst/>
          </a:prstGeom>
          <a:solidFill>
            <a:srgbClr val="F1C863"/>
          </a:solidFill>
          <a:ln w="0"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82497563-F072-E67F-18BB-FA64A760F34A}"/>
              </a:ext>
            </a:extLst>
          </p:cNvPr>
          <p:cNvSpPr txBox="1"/>
          <p:nvPr/>
        </p:nvSpPr>
        <p:spPr>
          <a:xfrm>
            <a:off x="2077761" y="1881247"/>
            <a:ext cx="81009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600" b="1" dirty="0">
                <a:solidFill>
                  <a:srgbClr val="F7F2E7"/>
                </a:solidFill>
                <a:latin typeface="Aptos" panose="020B0004020202020204" pitchFamily="34" charset="0"/>
              </a:rPr>
              <a:t>Források: </a:t>
            </a:r>
          </a:p>
          <a:p>
            <a:r>
              <a:rPr lang="hu-HU" sz="3600" b="1" dirty="0">
                <a:solidFill>
                  <a:srgbClr val="F7F2E7"/>
                </a:solidFill>
                <a:latin typeface="Aptos" panose="020B0004020202020204" pitchFamily="34" charset="0"/>
              </a:rPr>
              <a:t>	EU-s, állami, az önkormányzat 	saját forrása, magántőke.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3600" b="1" dirty="0">
              <a:solidFill>
                <a:srgbClr val="F7F2E7"/>
              </a:solidFill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600" b="1" dirty="0">
                <a:solidFill>
                  <a:srgbClr val="F7F2E7"/>
                </a:solidFill>
                <a:latin typeface="Aptos" panose="020B0004020202020204" pitchFamily="34" charset="0"/>
              </a:rPr>
              <a:t>Szolidaritási hozzájárulás kérdésköre. </a:t>
            </a:r>
          </a:p>
        </p:txBody>
      </p:sp>
    </p:spTree>
    <p:extLst>
      <p:ext uri="{BB962C8B-B14F-4D97-AF65-F5344CB8AC3E}">
        <p14:creationId xmlns:p14="http://schemas.microsoft.com/office/powerpoint/2010/main" val="9855068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F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églalap 22">
            <a:extLst>
              <a:ext uri="{FF2B5EF4-FFF2-40B4-BE49-F238E27FC236}">
                <a16:creationId xmlns:a16="http://schemas.microsoft.com/office/drawing/2014/main" id="{CA78314D-F865-4FCE-1A27-A245B2B53458}"/>
              </a:ext>
            </a:extLst>
          </p:cNvPr>
          <p:cNvSpPr>
            <a:spLocks noGrp="1"/>
          </p:cNvSpPr>
          <p:nvPr/>
        </p:nvSpPr>
        <p:spPr>
          <a:xfrm>
            <a:off x="307003" y="452438"/>
            <a:ext cx="45719" cy="781796"/>
          </a:xfrm>
          <a:prstGeom prst="rect">
            <a:avLst/>
          </a:prstGeom>
          <a:solidFill>
            <a:srgbClr val="F1C863"/>
          </a:solidFill>
          <a:ln w="0">
            <a:noFill/>
          </a:ln>
        </p:spPr>
        <p:txBody>
          <a:bodyPr/>
          <a:lstStyle/>
          <a:p>
            <a:endParaRPr lang="hu-HU"/>
          </a:p>
        </p:txBody>
      </p:sp>
      <p:pic>
        <p:nvPicPr>
          <p:cNvPr id="22" name="Kép 21">
            <a:extLst>
              <a:ext uri="{FF2B5EF4-FFF2-40B4-BE49-F238E27FC236}">
                <a16:creationId xmlns:a16="http://schemas.microsoft.com/office/drawing/2014/main" id="{553C397C-1FFC-631E-10A7-2590B64A4B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7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13" name="Téglalap 12">
            <a:extLst>
              <a:ext uri="{FF2B5EF4-FFF2-40B4-BE49-F238E27FC236}">
                <a16:creationId xmlns:a16="http://schemas.microsoft.com/office/drawing/2014/main" id="{09F02C30-56C7-C709-A07E-AED315ADE872}"/>
              </a:ext>
            </a:extLst>
          </p:cNvPr>
          <p:cNvSpPr>
            <a:spLocks noGrp="1"/>
          </p:cNvSpPr>
          <p:nvPr/>
        </p:nvSpPr>
        <p:spPr>
          <a:xfrm rot="1080000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32F56">
                  <a:alpha val="80000"/>
                </a:srgbClr>
              </a:gs>
              <a:gs pos="50000">
                <a:srgbClr val="071D36">
                  <a:alpha val="35000"/>
                </a:srgbClr>
              </a:gs>
              <a:gs pos="99000">
                <a:srgbClr val="071D36">
                  <a:lumMod val="100000"/>
                  <a:alpha val="0"/>
                </a:srgbClr>
              </a:gs>
            </a:gsLst>
            <a:lin ang="0"/>
          </a:gradFill>
          <a:ln w="0"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2" name="!!outer-circle">
            <a:extLst>
              <a:ext uri="{FF2B5EF4-FFF2-40B4-BE49-F238E27FC236}">
                <a16:creationId xmlns:a16="http://schemas.microsoft.com/office/drawing/2014/main" id="{3A789A75-66A0-4764-9CDD-1786B587DBA2}"/>
              </a:ext>
            </a:extLst>
          </p:cNvPr>
          <p:cNvSpPr>
            <a:spLocks noGrp="1"/>
          </p:cNvSpPr>
          <p:nvPr/>
        </p:nvSpPr>
        <p:spPr>
          <a:xfrm>
            <a:off x="-2667000" y="-114300"/>
            <a:ext cx="7086600" cy="7086600"/>
          </a:xfrm>
          <a:prstGeom prst="ellipse">
            <a:avLst/>
          </a:prstGeom>
          <a:noFill/>
          <a:ln w="12383">
            <a:solidFill>
              <a:srgbClr val="F7FAF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!!inner-circle">
            <a:extLst>
              <a:ext uri="{FF2B5EF4-FFF2-40B4-BE49-F238E27FC236}">
                <a16:creationId xmlns:a16="http://schemas.microsoft.com/office/drawing/2014/main" id="{0DBDA30C-0BDA-4751-AB77-2BBC0E7B19B9}"/>
              </a:ext>
            </a:extLst>
          </p:cNvPr>
          <p:cNvSpPr>
            <a:spLocks noGrp="1"/>
          </p:cNvSpPr>
          <p:nvPr/>
        </p:nvSpPr>
        <p:spPr>
          <a:xfrm>
            <a:off x="-666750" y="1885950"/>
            <a:ext cx="3086100" cy="3086100"/>
          </a:xfrm>
          <a:prstGeom prst="ellipse">
            <a:avLst/>
          </a:prstGeom>
          <a:solidFill>
            <a:srgbClr val="002F56"/>
          </a:solidFill>
          <a:ln w="10478">
            <a:solidFill>
              <a:srgbClr val="7890A0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!!separator-0">
            <a:extLst>
              <a:ext uri="{FF2B5EF4-FFF2-40B4-BE49-F238E27FC236}">
                <a16:creationId xmlns:a16="http://schemas.microsoft.com/office/drawing/2014/main" id="{674DB1B6-769F-462E-AA96-80776502D73E}"/>
              </a:ext>
            </a:extLst>
          </p:cNvPr>
          <p:cNvSpPr>
            <a:spLocks noGrp="1"/>
          </p:cNvSpPr>
          <p:nvPr/>
        </p:nvSpPr>
        <p:spPr>
          <a:xfrm>
            <a:off x="1674471" y="5220629"/>
            <a:ext cx="2000250" cy="13335"/>
          </a:xfrm>
          <a:prstGeom prst="rect">
            <a:avLst/>
          </a:prstGeom>
          <a:solidFill>
            <a:srgbClr val="F7FAFC"/>
          </a:solidFill>
          <a:ln w="0">
            <a:noFill/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!!separator-1">
            <a:extLst>
              <a:ext uri="{FF2B5EF4-FFF2-40B4-BE49-F238E27FC236}">
                <a16:creationId xmlns:a16="http://schemas.microsoft.com/office/drawing/2014/main" id="{978D729F-B370-4CB3-950F-00FD22E71C4F}"/>
              </a:ext>
            </a:extLst>
          </p:cNvPr>
          <p:cNvSpPr>
            <a:spLocks noGrp="1"/>
          </p:cNvSpPr>
          <p:nvPr/>
        </p:nvSpPr>
        <p:spPr>
          <a:xfrm>
            <a:off x="-1922121" y="5220629"/>
            <a:ext cx="2000250" cy="13335"/>
          </a:xfrm>
          <a:prstGeom prst="rect">
            <a:avLst/>
          </a:prstGeom>
          <a:solidFill>
            <a:srgbClr val="F7FAFC"/>
          </a:solidFill>
          <a:ln w="0">
            <a:noFill/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6" name="!!separator-2">
            <a:extLst>
              <a:ext uri="{FF2B5EF4-FFF2-40B4-BE49-F238E27FC236}">
                <a16:creationId xmlns:a16="http://schemas.microsoft.com/office/drawing/2014/main" id="{4CA55FBE-8E19-40E2-9EFD-62B0D80026DE}"/>
              </a:ext>
            </a:extLst>
          </p:cNvPr>
          <p:cNvSpPr>
            <a:spLocks noGrp="1"/>
          </p:cNvSpPr>
          <p:nvPr/>
        </p:nvSpPr>
        <p:spPr>
          <a:xfrm>
            <a:off x="-1922121" y="1624036"/>
            <a:ext cx="2000250" cy="13335"/>
          </a:xfrm>
          <a:prstGeom prst="rect">
            <a:avLst/>
          </a:prstGeom>
          <a:solidFill>
            <a:srgbClr val="F7FAFC"/>
          </a:solidFill>
          <a:ln w="0">
            <a:noFill/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!!separator-3">
            <a:extLst>
              <a:ext uri="{FF2B5EF4-FFF2-40B4-BE49-F238E27FC236}">
                <a16:creationId xmlns:a16="http://schemas.microsoft.com/office/drawing/2014/main" id="{E4BE0B85-5314-4290-AA45-A4CC5F36DFA7}"/>
              </a:ext>
            </a:extLst>
          </p:cNvPr>
          <p:cNvSpPr>
            <a:spLocks noGrp="1"/>
          </p:cNvSpPr>
          <p:nvPr/>
        </p:nvSpPr>
        <p:spPr>
          <a:xfrm>
            <a:off x="1674471" y="1624036"/>
            <a:ext cx="2000250" cy="13335"/>
          </a:xfrm>
          <a:prstGeom prst="rect">
            <a:avLst/>
          </a:prstGeom>
          <a:solidFill>
            <a:srgbClr val="F7FAFC"/>
          </a:solidFill>
          <a:ln w="0">
            <a:noFill/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8" name="!!ring-label-0">
            <a:extLst>
              <a:ext uri="{FF2B5EF4-FFF2-40B4-BE49-F238E27FC236}">
                <a16:creationId xmlns:a16="http://schemas.microsoft.com/office/drawing/2014/main" id="{0850AC11-DC3C-4DD0-9906-1537D7C737F5}"/>
              </a:ext>
            </a:extLst>
          </p:cNvPr>
          <p:cNvSpPr>
            <a:spLocks noGrp="1"/>
          </p:cNvSpPr>
          <p:nvPr/>
        </p:nvSpPr>
        <p:spPr>
          <a:xfrm>
            <a:off x="2419351" y="3273136"/>
            <a:ext cx="2000249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F7FAFC"/>
                </a:solidFill>
                <a:latin typeface="Aptos"/>
                <a:ea typeface="Aptos"/>
                <a:cs typeface="Aptos"/>
              </a:defRPr>
            </a:pPr>
            <a:r>
              <a:rPr lang="hu-HU" sz="2800" b="1" dirty="0">
                <a:solidFill>
                  <a:srgbClr val="F7F2E7"/>
                </a:solidFill>
                <a:latin typeface="Aptos"/>
                <a:ea typeface="Aptos"/>
                <a:cs typeface="Aptos"/>
              </a:rPr>
              <a:t>KÖZÖSSÉG</a:t>
            </a:r>
            <a:endParaRPr sz="2800" b="1" dirty="0">
              <a:solidFill>
                <a:srgbClr val="F7F2E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9" name="!!ring-label-1">
            <a:extLst>
              <a:ext uri="{FF2B5EF4-FFF2-40B4-BE49-F238E27FC236}">
                <a16:creationId xmlns:a16="http://schemas.microsoft.com/office/drawing/2014/main" id="{236CC9E1-3281-45AB-9398-7EC12903E545}"/>
              </a:ext>
            </a:extLst>
          </p:cNvPr>
          <p:cNvSpPr>
            <a:spLocks noGrp="1"/>
          </p:cNvSpPr>
          <p:nvPr/>
        </p:nvSpPr>
        <p:spPr>
          <a:xfrm>
            <a:off x="114300" y="5781675"/>
            <a:ext cx="23050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F7FAFC"/>
                </a:solidFill>
                <a:latin typeface="Aptos"/>
                <a:ea typeface="Aptos"/>
                <a:cs typeface="Aptos"/>
              </a:defRPr>
            </a:pPr>
            <a:r>
              <a:rPr lang="hu-HU" sz="2800" b="1" dirty="0">
                <a:solidFill>
                  <a:srgbClr val="F7F2E7"/>
                </a:solidFill>
                <a:latin typeface="Aptos"/>
                <a:ea typeface="Aptos"/>
                <a:cs typeface="Aptos"/>
              </a:rPr>
              <a:t>KAPCSOLAT</a:t>
            </a:r>
            <a:endParaRPr sz="2800" b="1" dirty="0">
              <a:solidFill>
                <a:srgbClr val="F7F2E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!!ring-label-2">
            <a:extLst>
              <a:ext uri="{FF2B5EF4-FFF2-40B4-BE49-F238E27FC236}">
                <a16:creationId xmlns:a16="http://schemas.microsoft.com/office/drawing/2014/main" id="{FF855471-881C-47E4-B50E-A26E3B6655FD}"/>
              </a:ext>
            </a:extLst>
          </p:cNvPr>
          <p:cNvSpPr>
            <a:spLocks noGrp="1"/>
          </p:cNvSpPr>
          <p:nvPr/>
        </p:nvSpPr>
        <p:spPr>
          <a:xfrm>
            <a:off x="-2409825" y="3257550"/>
            <a:ext cx="1524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F7FAF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7FAFC"/>
                </a:solidFill>
                <a:latin typeface="Aptos"/>
                <a:ea typeface="Aptos"/>
                <a:cs typeface="Aptos"/>
              </a:rPr>
              <a:t>RÉSZ 03</a:t>
            </a:r>
          </a:p>
        </p:txBody>
      </p:sp>
      <p:sp>
        <p:nvSpPr>
          <p:cNvPr id="14" name="!!heading">
            <a:extLst>
              <a:ext uri="{FF2B5EF4-FFF2-40B4-BE49-F238E27FC236}">
                <a16:creationId xmlns:a16="http://schemas.microsoft.com/office/drawing/2014/main" id="{A620BE89-FBCD-46D8-ACA5-52E8D821F7B5}"/>
              </a:ext>
            </a:extLst>
          </p:cNvPr>
          <p:cNvSpPr>
            <a:spLocks noGrp="1"/>
          </p:cNvSpPr>
          <p:nvPr/>
        </p:nvSpPr>
        <p:spPr>
          <a:xfrm>
            <a:off x="6096000" y="562919"/>
            <a:ext cx="46196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 algn="l">
              <a:defRPr sz="3150" b="1">
                <a:solidFill>
                  <a:srgbClr val="F7FAFC"/>
                </a:solidFill>
                <a:latin typeface="Aptos"/>
                <a:ea typeface="Aptos"/>
                <a:cs typeface="Aptos"/>
              </a:defRPr>
            </a:pPr>
            <a:r>
              <a:rPr lang="hu-HU" sz="4800" b="1" dirty="0">
                <a:solidFill>
                  <a:srgbClr val="F7F2E7"/>
                </a:solidFill>
                <a:latin typeface="Aptos"/>
                <a:ea typeface="Aptos"/>
                <a:cs typeface="Aptos"/>
              </a:rPr>
              <a:t>KÖZÖSSÉG</a:t>
            </a:r>
            <a:endParaRPr sz="4800" b="1" dirty="0">
              <a:solidFill>
                <a:srgbClr val="F7F2E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6" name="!!title-rule">
            <a:extLst>
              <a:ext uri="{FF2B5EF4-FFF2-40B4-BE49-F238E27FC236}">
                <a16:creationId xmlns:a16="http://schemas.microsoft.com/office/drawing/2014/main" id="{671633B0-6F65-4C6D-B397-083B770B8B21}"/>
              </a:ext>
            </a:extLst>
          </p:cNvPr>
          <p:cNvSpPr>
            <a:spLocks noGrp="1"/>
          </p:cNvSpPr>
          <p:nvPr/>
        </p:nvSpPr>
        <p:spPr>
          <a:xfrm>
            <a:off x="6266906" y="1347320"/>
            <a:ext cx="3010991" cy="45719"/>
          </a:xfrm>
          <a:prstGeom prst="rect">
            <a:avLst/>
          </a:prstGeom>
          <a:solidFill>
            <a:srgbClr val="F7FAFC"/>
          </a:solidFill>
          <a:ln w="0">
            <a:noFill/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25" name="Kép 24">
            <a:extLst>
              <a:ext uri="{FF2B5EF4-FFF2-40B4-BE49-F238E27FC236}">
                <a16:creationId xmlns:a16="http://schemas.microsoft.com/office/drawing/2014/main" id="{7D8CD6DD-AE33-32E7-E6A0-DCADF5CE8C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1172" y="2271528"/>
            <a:ext cx="2314943" cy="2314943"/>
          </a:xfrm>
          <a:prstGeom prst="rect">
            <a:avLst/>
          </a:prstGeom>
        </p:spPr>
      </p:pic>
      <p:sp>
        <p:nvSpPr>
          <p:cNvPr id="24" name="Szövegdoboz 23">
            <a:extLst>
              <a:ext uri="{FF2B5EF4-FFF2-40B4-BE49-F238E27FC236}">
                <a16:creationId xmlns:a16="http://schemas.microsoft.com/office/drawing/2014/main" id="{9845F1D8-913A-30AA-7122-64AC3A839B75}"/>
              </a:ext>
            </a:extLst>
          </p:cNvPr>
          <p:cNvSpPr txBox="1"/>
          <p:nvPr/>
        </p:nvSpPr>
        <p:spPr>
          <a:xfrm>
            <a:off x="5996893" y="1885950"/>
            <a:ext cx="577215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hu-HU" sz="2800" b="1" dirty="0">
                <a:solidFill>
                  <a:srgbClr val="F7F2E7"/>
                </a:solidFill>
                <a:latin typeface="Aptos" panose="020B0004020202020204" pitchFamily="34" charset="0"/>
              </a:rPr>
              <a:t>Megpályázzuk az Európa Ifjúsági Fővárosa címet.</a:t>
            </a:r>
          </a:p>
          <a:p>
            <a:pPr marL="342900" indent="-342900" algn="r">
              <a:buFont typeface="Arial" panose="020B0604020202020204" pitchFamily="34" charset="0"/>
              <a:buChar char="•"/>
            </a:pPr>
            <a:endParaRPr lang="hu-HU" sz="2800" b="1" dirty="0">
              <a:solidFill>
                <a:srgbClr val="F7F2E7"/>
              </a:solidFill>
              <a:latin typeface="Aptos" panose="020B0004020202020204" pitchFamily="34" charset="0"/>
            </a:endParaRP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hu-HU" sz="2800" b="1" dirty="0">
                <a:solidFill>
                  <a:srgbClr val="F7F2E7"/>
                </a:solidFill>
                <a:latin typeface="Aptos" panose="020B0004020202020204" pitchFamily="34" charset="0"/>
              </a:rPr>
              <a:t>Célunk a fiatalok lakhatási és egzisztenciális kérdéseinek, perspektíváinak javítása.</a:t>
            </a:r>
          </a:p>
          <a:p>
            <a:pPr marL="342900" indent="-342900" algn="r">
              <a:buFont typeface="Arial" panose="020B0604020202020204" pitchFamily="34" charset="0"/>
              <a:buChar char="•"/>
            </a:pPr>
            <a:endParaRPr lang="hu-HU" sz="2800" b="1" dirty="0">
              <a:solidFill>
                <a:srgbClr val="F7F2E7"/>
              </a:solidFill>
              <a:latin typeface="Aptos" panose="020B0004020202020204" pitchFamily="34" charset="0"/>
            </a:endParaRP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hu-HU" sz="2800" b="1" dirty="0">
                <a:solidFill>
                  <a:srgbClr val="F7F2E7"/>
                </a:solidFill>
                <a:latin typeface="Aptos" panose="020B0004020202020204" pitchFamily="34" charset="0"/>
              </a:rPr>
              <a:t>Folytatjuk a nyáron nagy sikert elért „belvárosi </a:t>
            </a:r>
            <a:r>
              <a:rPr lang="hu-HU" sz="2800" b="1" dirty="0" err="1">
                <a:solidFill>
                  <a:srgbClr val="F7F2E7"/>
                </a:solidFill>
                <a:latin typeface="Aptos" panose="020B0004020202020204" pitchFamily="34" charset="0"/>
              </a:rPr>
              <a:t>fieszta</a:t>
            </a:r>
            <a:r>
              <a:rPr lang="hu-HU" sz="2800" b="1" dirty="0">
                <a:solidFill>
                  <a:srgbClr val="F7F2E7"/>
                </a:solidFill>
                <a:latin typeface="Aptos" panose="020B0004020202020204" pitchFamily="34" charset="0"/>
              </a:rPr>
              <a:t>” programokat.</a:t>
            </a:r>
          </a:p>
        </p:txBody>
      </p:sp>
    </p:spTree>
    <p:extLst>
      <p:ext uri="{BB962C8B-B14F-4D97-AF65-F5344CB8AC3E}">
        <p14:creationId xmlns:p14="http://schemas.microsoft.com/office/powerpoint/2010/main" val="1695199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F56">
            <a:alpha val="8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églalap 11">
            <a:extLst>
              <a:ext uri="{FF2B5EF4-FFF2-40B4-BE49-F238E27FC236}">
                <a16:creationId xmlns:a16="http://schemas.microsoft.com/office/drawing/2014/main" id="{23C0F1E8-4850-076E-D2C0-04A5A1CE7218}"/>
              </a:ext>
            </a:extLst>
          </p:cNvPr>
          <p:cNvSpPr>
            <a:spLocks noGrp="1"/>
          </p:cNvSpPr>
          <p:nvPr/>
        </p:nvSpPr>
        <p:spPr>
          <a:xfrm>
            <a:off x="307003" y="452438"/>
            <a:ext cx="45719" cy="781796"/>
          </a:xfrm>
          <a:prstGeom prst="rect">
            <a:avLst/>
          </a:prstGeom>
          <a:solidFill>
            <a:srgbClr val="F1C863"/>
          </a:solidFill>
          <a:ln w="0">
            <a:noFill/>
          </a:ln>
        </p:spPr>
        <p:txBody>
          <a:bodyPr/>
          <a:lstStyle/>
          <a:p>
            <a:endParaRPr lang="hu-HU"/>
          </a:p>
        </p:txBody>
      </p:sp>
      <p:pic>
        <p:nvPicPr>
          <p:cNvPr id="29" name="Kép 28">
            <a:extLst>
              <a:ext uri="{FF2B5EF4-FFF2-40B4-BE49-F238E27FC236}">
                <a16:creationId xmlns:a16="http://schemas.microsoft.com/office/drawing/2014/main" id="{0643BBDA-2418-DAF7-F226-582F2D820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24" y="929"/>
            <a:ext cx="12197123" cy="6860882"/>
          </a:xfrm>
          <a:prstGeom prst="rect">
            <a:avLst/>
          </a:prstGeom>
        </p:spPr>
      </p:pic>
      <p:sp>
        <p:nvSpPr>
          <p:cNvPr id="23" name="Téglalap 22">
            <a:extLst>
              <a:ext uri="{FF2B5EF4-FFF2-40B4-BE49-F238E27FC236}">
                <a16:creationId xmlns:a16="http://schemas.microsoft.com/office/drawing/2014/main" id="{208183DF-7A69-03E7-DE0C-E644EA237FEC}"/>
              </a:ext>
            </a:extLst>
          </p:cNvPr>
          <p:cNvSpPr>
            <a:spLocks noGrp="1"/>
          </p:cNvSpPr>
          <p:nvPr/>
        </p:nvSpPr>
        <p:spPr>
          <a:xfrm rot="10800000">
            <a:off x="0" y="5"/>
            <a:ext cx="12192000" cy="6858000"/>
          </a:xfrm>
          <a:prstGeom prst="rect">
            <a:avLst/>
          </a:prstGeom>
          <a:gradFill>
            <a:gsLst>
              <a:gs pos="0">
                <a:srgbClr val="032F56">
                  <a:alpha val="80000"/>
                </a:srgbClr>
              </a:gs>
              <a:gs pos="50000">
                <a:srgbClr val="071D36">
                  <a:alpha val="35000"/>
                </a:srgbClr>
              </a:gs>
              <a:gs pos="99000">
                <a:srgbClr val="071D36">
                  <a:lumMod val="100000"/>
                  <a:alpha val="0"/>
                </a:srgbClr>
              </a:gs>
            </a:gsLst>
            <a:lin ang="0"/>
          </a:gradFill>
          <a:ln w="0"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2" name="!!outer-circle">
            <a:extLst>
              <a:ext uri="{FF2B5EF4-FFF2-40B4-BE49-F238E27FC236}">
                <a16:creationId xmlns:a16="http://schemas.microsoft.com/office/drawing/2014/main" id="{1A83E7A8-87A4-460F-B7B2-52F9D6B46083}"/>
              </a:ext>
            </a:extLst>
          </p:cNvPr>
          <p:cNvSpPr>
            <a:spLocks noGrp="1"/>
          </p:cNvSpPr>
          <p:nvPr/>
        </p:nvSpPr>
        <p:spPr>
          <a:xfrm>
            <a:off x="-2667000" y="-114300"/>
            <a:ext cx="7086600" cy="7086600"/>
          </a:xfrm>
          <a:prstGeom prst="ellipse">
            <a:avLst/>
          </a:prstGeom>
          <a:noFill/>
          <a:ln w="12383">
            <a:solidFill>
              <a:srgbClr val="F7FAF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!!inner-circle">
            <a:extLst>
              <a:ext uri="{FF2B5EF4-FFF2-40B4-BE49-F238E27FC236}">
                <a16:creationId xmlns:a16="http://schemas.microsoft.com/office/drawing/2014/main" id="{AB6C4766-E1B2-436A-B449-5558529CD0D4}"/>
              </a:ext>
            </a:extLst>
          </p:cNvPr>
          <p:cNvSpPr>
            <a:spLocks noGrp="1"/>
          </p:cNvSpPr>
          <p:nvPr/>
        </p:nvSpPr>
        <p:spPr>
          <a:xfrm>
            <a:off x="-666750" y="1885950"/>
            <a:ext cx="3086100" cy="3086100"/>
          </a:xfrm>
          <a:prstGeom prst="ellipse">
            <a:avLst/>
          </a:prstGeom>
          <a:solidFill>
            <a:srgbClr val="002F56"/>
          </a:solidFill>
          <a:ln w="10478">
            <a:solidFill>
              <a:srgbClr val="7890A0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!!separator-0">
            <a:extLst>
              <a:ext uri="{FF2B5EF4-FFF2-40B4-BE49-F238E27FC236}">
                <a16:creationId xmlns:a16="http://schemas.microsoft.com/office/drawing/2014/main" id="{AE9D4091-B6AE-453F-8FFC-ED7CCDBEFCAB}"/>
              </a:ext>
            </a:extLst>
          </p:cNvPr>
          <p:cNvSpPr>
            <a:spLocks noGrp="1"/>
          </p:cNvSpPr>
          <p:nvPr/>
        </p:nvSpPr>
        <p:spPr>
          <a:xfrm>
            <a:off x="1674471" y="1624036"/>
            <a:ext cx="2000250" cy="13335"/>
          </a:xfrm>
          <a:prstGeom prst="rect">
            <a:avLst/>
          </a:prstGeom>
          <a:solidFill>
            <a:srgbClr val="F7FAFC"/>
          </a:solidFill>
          <a:ln w="0">
            <a:noFill/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!!separator-1">
            <a:extLst>
              <a:ext uri="{FF2B5EF4-FFF2-40B4-BE49-F238E27FC236}">
                <a16:creationId xmlns:a16="http://schemas.microsoft.com/office/drawing/2014/main" id="{6E0B7D1E-5C5F-44FA-ABE2-4D2DE96BDBB7}"/>
              </a:ext>
            </a:extLst>
          </p:cNvPr>
          <p:cNvSpPr>
            <a:spLocks noGrp="1"/>
          </p:cNvSpPr>
          <p:nvPr/>
        </p:nvSpPr>
        <p:spPr>
          <a:xfrm>
            <a:off x="1674471" y="5220629"/>
            <a:ext cx="2000250" cy="13335"/>
          </a:xfrm>
          <a:prstGeom prst="rect">
            <a:avLst/>
          </a:prstGeom>
          <a:solidFill>
            <a:srgbClr val="F7FAFC"/>
          </a:solidFill>
          <a:ln w="0">
            <a:noFill/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6" name="!!separator-2">
            <a:extLst>
              <a:ext uri="{FF2B5EF4-FFF2-40B4-BE49-F238E27FC236}">
                <a16:creationId xmlns:a16="http://schemas.microsoft.com/office/drawing/2014/main" id="{6C1D3BF7-4A70-4CDA-A3EC-C27241CF558B}"/>
              </a:ext>
            </a:extLst>
          </p:cNvPr>
          <p:cNvSpPr>
            <a:spLocks noGrp="1"/>
          </p:cNvSpPr>
          <p:nvPr/>
        </p:nvSpPr>
        <p:spPr>
          <a:xfrm>
            <a:off x="-1922121" y="5220629"/>
            <a:ext cx="2000250" cy="13335"/>
          </a:xfrm>
          <a:prstGeom prst="rect">
            <a:avLst/>
          </a:prstGeom>
          <a:solidFill>
            <a:srgbClr val="F7FAFC"/>
          </a:solidFill>
          <a:ln w="0">
            <a:noFill/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!!separator-3">
            <a:extLst>
              <a:ext uri="{FF2B5EF4-FFF2-40B4-BE49-F238E27FC236}">
                <a16:creationId xmlns:a16="http://schemas.microsoft.com/office/drawing/2014/main" id="{772DD03E-D38F-4213-9AD4-29C9FA548C8F}"/>
              </a:ext>
            </a:extLst>
          </p:cNvPr>
          <p:cNvSpPr>
            <a:spLocks noGrp="1"/>
          </p:cNvSpPr>
          <p:nvPr/>
        </p:nvSpPr>
        <p:spPr>
          <a:xfrm>
            <a:off x="-1922121" y="1624036"/>
            <a:ext cx="2000250" cy="13335"/>
          </a:xfrm>
          <a:prstGeom prst="rect">
            <a:avLst/>
          </a:prstGeom>
          <a:solidFill>
            <a:srgbClr val="F7FAFC"/>
          </a:solidFill>
          <a:ln w="0">
            <a:noFill/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8" name="!!ring-label-0">
            <a:extLst>
              <a:ext uri="{FF2B5EF4-FFF2-40B4-BE49-F238E27FC236}">
                <a16:creationId xmlns:a16="http://schemas.microsoft.com/office/drawing/2014/main" id="{3BDF5A80-43C9-41CF-B42D-B9CCF45A236D}"/>
              </a:ext>
            </a:extLst>
          </p:cNvPr>
          <p:cNvSpPr>
            <a:spLocks noGrp="1"/>
          </p:cNvSpPr>
          <p:nvPr/>
        </p:nvSpPr>
        <p:spPr>
          <a:xfrm>
            <a:off x="114299" y="733425"/>
            <a:ext cx="2000249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F7FAFC"/>
                </a:solidFill>
                <a:latin typeface="Aptos"/>
                <a:ea typeface="Aptos"/>
                <a:cs typeface="Aptos"/>
              </a:defRPr>
            </a:pPr>
            <a:r>
              <a:rPr lang="hu-HU" sz="2800" b="1" dirty="0">
                <a:solidFill>
                  <a:srgbClr val="F7F2E7"/>
                </a:solidFill>
                <a:latin typeface="Aptos"/>
                <a:ea typeface="Aptos"/>
                <a:cs typeface="Aptos"/>
              </a:rPr>
              <a:t>KÖZÖSSÉG</a:t>
            </a:r>
            <a:endParaRPr sz="2800" b="1" dirty="0">
              <a:solidFill>
                <a:srgbClr val="F7F2E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9" name="!!ring-label-1">
            <a:extLst>
              <a:ext uri="{FF2B5EF4-FFF2-40B4-BE49-F238E27FC236}">
                <a16:creationId xmlns:a16="http://schemas.microsoft.com/office/drawing/2014/main" id="{E92123B7-DD35-4658-8F0D-13586140ACB3}"/>
              </a:ext>
            </a:extLst>
          </p:cNvPr>
          <p:cNvSpPr>
            <a:spLocks noGrp="1"/>
          </p:cNvSpPr>
          <p:nvPr/>
        </p:nvSpPr>
        <p:spPr>
          <a:xfrm>
            <a:off x="2240543" y="3257550"/>
            <a:ext cx="2314943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F7FAFC"/>
                </a:solidFill>
                <a:latin typeface="Aptos"/>
                <a:ea typeface="Aptos"/>
                <a:cs typeface="Aptos"/>
              </a:defRPr>
            </a:pPr>
            <a:r>
              <a:rPr lang="hu-HU" sz="2800" b="1" dirty="0">
                <a:solidFill>
                  <a:srgbClr val="F7F2E7"/>
                </a:solidFill>
                <a:latin typeface="Aptos"/>
                <a:ea typeface="Aptos"/>
                <a:cs typeface="Aptos"/>
              </a:rPr>
              <a:t>KAPCSOLAT</a:t>
            </a:r>
            <a:endParaRPr sz="2800" b="1" dirty="0">
              <a:solidFill>
                <a:srgbClr val="F7F2E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!!ring-label-2">
            <a:extLst>
              <a:ext uri="{FF2B5EF4-FFF2-40B4-BE49-F238E27FC236}">
                <a16:creationId xmlns:a16="http://schemas.microsoft.com/office/drawing/2014/main" id="{7219D53B-C1B8-4210-BED6-713AE976977C}"/>
              </a:ext>
            </a:extLst>
          </p:cNvPr>
          <p:cNvSpPr>
            <a:spLocks noGrp="1"/>
          </p:cNvSpPr>
          <p:nvPr/>
        </p:nvSpPr>
        <p:spPr>
          <a:xfrm>
            <a:off x="114299" y="5781675"/>
            <a:ext cx="2126243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F7FAFC"/>
                </a:solidFill>
                <a:latin typeface="Aptos"/>
                <a:ea typeface="Aptos"/>
                <a:cs typeface="Aptos"/>
              </a:defRPr>
            </a:pPr>
            <a:r>
              <a:rPr lang="hu-HU" sz="2800" b="1" dirty="0">
                <a:solidFill>
                  <a:srgbClr val="F7FAFC"/>
                </a:solidFill>
                <a:latin typeface="Aptos"/>
                <a:ea typeface="Aptos"/>
                <a:cs typeface="Aptos"/>
              </a:rPr>
              <a:t>KÖRNYEZET</a:t>
            </a:r>
            <a:endParaRPr sz="2800" b="1" dirty="0">
              <a:solidFill>
                <a:srgbClr val="F7FAFC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!!ring-label-3">
            <a:extLst>
              <a:ext uri="{FF2B5EF4-FFF2-40B4-BE49-F238E27FC236}">
                <a16:creationId xmlns:a16="http://schemas.microsoft.com/office/drawing/2014/main" id="{CA724C49-DEF4-4061-9E8E-6EDEA20F5AD3}"/>
              </a:ext>
            </a:extLst>
          </p:cNvPr>
          <p:cNvSpPr>
            <a:spLocks noGrp="1"/>
          </p:cNvSpPr>
          <p:nvPr/>
        </p:nvSpPr>
        <p:spPr>
          <a:xfrm>
            <a:off x="-2409825" y="3257550"/>
            <a:ext cx="1524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F7FAF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7FAFC"/>
                </a:solidFill>
                <a:latin typeface="Aptos"/>
                <a:ea typeface="Aptos"/>
                <a:cs typeface="Aptos"/>
              </a:rPr>
              <a:t>RÉSZ 04</a:t>
            </a:r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0C911EED-2BC9-FD3B-7FB8-DB6486F81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1172" y="2271528"/>
            <a:ext cx="2314943" cy="2314943"/>
          </a:xfrm>
          <a:prstGeom prst="rect">
            <a:avLst/>
          </a:prstGeom>
        </p:spPr>
      </p:pic>
      <p:sp>
        <p:nvSpPr>
          <p:cNvPr id="24" name="!!heading">
            <a:extLst>
              <a:ext uri="{FF2B5EF4-FFF2-40B4-BE49-F238E27FC236}">
                <a16:creationId xmlns:a16="http://schemas.microsoft.com/office/drawing/2014/main" id="{3A19B378-EFCC-4FC8-D909-01DDD5A8065F}"/>
              </a:ext>
            </a:extLst>
          </p:cNvPr>
          <p:cNvSpPr>
            <a:spLocks noGrp="1"/>
          </p:cNvSpPr>
          <p:nvPr/>
        </p:nvSpPr>
        <p:spPr>
          <a:xfrm>
            <a:off x="6096000" y="562919"/>
            <a:ext cx="46196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 algn="l">
              <a:defRPr sz="3150" b="1">
                <a:solidFill>
                  <a:srgbClr val="F7FAFC"/>
                </a:solidFill>
                <a:latin typeface="Aptos"/>
                <a:ea typeface="Aptos"/>
                <a:cs typeface="Aptos"/>
              </a:defRPr>
            </a:pPr>
            <a:r>
              <a:rPr lang="hu-HU" sz="4800" b="1" dirty="0">
                <a:solidFill>
                  <a:srgbClr val="F7F2E7"/>
                </a:solidFill>
                <a:latin typeface="Aptos"/>
                <a:ea typeface="Aptos"/>
                <a:cs typeface="Aptos"/>
              </a:rPr>
              <a:t>KAPCSOLAT</a:t>
            </a:r>
            <a:endParaRPr sz="4800" b="1" dirty="0">
              <a:solidFill>
                <a:srgbClr val="F7F2E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5" name="!!title-rule">
            <a:extLst>
              <a:ext uri="{FF2B5EF4-FFF2-40B4-BE49-F238E27FC236}">
                <a16:creationId xmlns:a16="http://schemas.microsoft.com/office/drawing/2014/main" id="{2B91FA10-7DAA-7C12-BE46-E380E6BF1B4F}"/>
              </a:ext>
            </a:extLst>
          </p:cNvPr>
          <p:cNvSpPr>
            <a:spLocks noGrp="1"/>
          </p:cNvSpPr>
          <p:nvPr/>
        </p:nvSpPr>
        <p:spPr>
          <a:xfrm>
            <a:off x="6266906" y="1347320"/>
            <a:ext cx="3247208" cy="56937"/>
          </a:xfrm>
          <a:prstGeom prst="rect">
            <a:avLst/>
          </a:prstGeom>
          <a:solidFill>
            <a:srgbClr val="F7FAFC"/>
          </a:solidFill>
          <a:ln w="0">
            <a:noFill/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6" name="Szövegdoboz 25">
            <a:extLst>
              <a:ext uri="{FF2B5EF4-FFF2-40B4-BE49-F238E27FC236}">
                <a16:creationId xmlns:a16="http://schemas.microsoft.com/office/drawing/2014/main" id="{C5FBAC40-A4AA-084F-E0D2-0009D1E225B7}"/>
              </a:ext>
            </a:extLst>
          </p:cNvPr>
          <p:cNvSpPr txBox="1"/>
          <p:nvPr/>
        </p:nvSpPr>
        <p:spPr>
          <a:xfrm>
            <a:off x="6015942" y="1792589"/>
            <a:ext cx="577215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hu-HU" sz="2800" b="1" dirty="0">
                <a:solidFill>
                  <a:srgbClr val="F7F2E7"/>
                </a:solidFill>
                <a:latin typeface="Aptos" panose="020B0004020202020204" pitchFamily="34" charset="0"/>
              </a:rPr>
              <a:t>Folytatjuk a történelmi léptékű útépítési, útfelújítási programot és a közösségi közlekedés fejlesztését.</a:t>
            </a:r>
          </a:p>
          <a:p>
            <a:pPr marL="342900" indent="-342900" algn="r">
              <a:buFont typeface="Arial" panose="020B0604020202020204" pitchFamily="34" charset="0"/>
              <a:buChar char="•"/>
            </a:pPr>
            <a:endParaRPr lang="hu-HU" sz="2800" b="1" dirty="0">
              <a:solidFill>
                <a:srgbClr val="F7F2E7"/>
              </a:solidFill>
              <a:latin typeface="Aptos" panose="020B0004020202020204" pitchFamily="34" charset="0"/>
            </a:endParaRP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hu-HU" sz="2800" b="1" dirty="0">
                <a:solidFill>
                  <a:srgbClr val="F7F2E7"/>
                </a:solidFill>
                <a:latin typeface="Aptos" panose="020B0004020202020204" pitchFamily="34" charset="0"/>
              </a:rPr>
              <a:t>Mentálisegészség-programot hirdetünk.</a:t>
            </a:r>
          </a:p>
          <a:p>
            <a:pPr marL="342900" indent="-342900" algn="r">
              <a:buFont typeface="Arial" panose="020B0604020202020204" pitchFamily="34" charset="0"/>
              <a:buChar char="•"/>
            </a:pPr>
            <a:endParaRPr lang="hu-HU" sz="2800" b="1" dirty="0">
              <a:solidFill>
                <a:srgbClr val="F7F2E7"/>
              </a:solidFill>
              <a:latin typeface="Aptos" panose="020B0004020202020204" pitchFamily="34" charset="0"/>
            </a:endParaRP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hu-HU" sz="2800" b="1" dirty="0">
                <a:solidFill>
                  <a:srgbClr val="F7F2E7"/>
                </a:solidFill>
                <a:latin typeface="Aptos" panose="020B0004020202020204" pitchFamily="34" charset="0"/>
              </a:rPr>
              <a:t>Városrészi fórumokon vitatjuk meg Fehérvár jövőjét.</a:t>
            </a:r>
          </a:p>
        </p:txBody>
      </p:sp>
    </p:spTree>
    <p:extLst>
      <p:ext uri="{BB962C8B-B14F-4D97-AF65-F5344CB8AC3E}">
        <p14:creationId xmlns:p14="http://schemas.microsoft.com/office/powerpoint/2010/main" val="433259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 advClick="1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2F56">
                <a:alpha val="80000"/>
              </a:srgbClr>
            </a:gs>
            <a:gs pos="50000">
              <a:srgbClr val="071D36">
                <a:alpha val="45000"/>
              </a:srgbClr>
            </a:gs>
            <a:gs pos="100000">
              <a:srgbClr val="071D36">
                <a:lumMod val="100000"/>
                <a:alpha val="15000"/>
              </a:srgb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églalap 30">
            <a:extLst>
              <a:ext uri="{FF2B5EF4-FFF2-40B4-BE49-F238E27FC236}">
                <a16:creationId xmlns:a16="http://schemas.microsoft.com/office/drawing/2014/main" id="{51FD825B-7B5B-52D6-EBDA-7434DE660038}"/>
              </a:ext>
            </a:extLst>
          </p:cNvPr>
          <p:cNvSpPr>
            <a:spLocks noGrp="1"/>
          </p:cNvSpPr>
          <p:nvPr/>
        </p:nvSpPr>
        <p:spPr>
          <a:xfrm>
            <a:off x="307003" y="452438"/>
            <a:ext cx="45719" cy="781796"/>
          </a:xfrm>
          <a:prstGeom prst="rect">
            <a:avLst/>
          </a:prstGeom>
          <a:solidFill>
            <a:srgbClr val="F1C863"/>
          </a:solidFill>
          <a:ln w="0">
            <a:noFill/>
          </a:ln>
        </p:spPr>
        <p:txBody>
          <a:bodyPr/>
          <a:lstStyle/>
          <a:p>
            <a:endParaRPr lang="hu-HU"/>
          </a:p>
        </p:txBody>
      </p:sp>
      <p:pic>
        <p:nvPicPr>
          <p:cNvPr id="29" name="Kép 28">
            <a:extLst>
              <a:ext uri="{FF2B5EF4-FFF2-40B4-BE49-F238E27FC236}">
                <a16:creationId xmlns:a16="http://schemas.microsoft.com/office/drawing/2014/main" id="{72D9ACB7-D4CD-669E-1D9F-623AEA405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2" b="15901"/>
          <a:stretch>
            <a:fillRect/>
          </a:stretch>
        </p:blipFill>
        <p:spPr>
          <a:xfrm>
            <a:off x="-140946" y="0"/>
            <a:ext cx="12332946" cy="6858000"/>
          </a:xfrm>
          <a:prstGeom prst="rect">
            <a:avLst/>
          </a:prstGeom>
          <a:effectLst/>
        </p:spPr>
      </p:pic>
      <p:sp>
        <p:nvSpPr>
          <p:cNvPr id="30" name="Téglalap 29">
            <a:extLst>
              <a:ext uri="{FF2B5EF4-FFF2-40B4-BE49-F238E27FC236}">
                <a16:creationId xmlns:a16="http://schemas.microsoft.com/office/drawing/2014/main" id="{76EB301A-5A67-7BBE-F10B-1708290AA21D}"/>
              </a:ext>
            </a:extLst>
          </p:cNvPr>
          <p:cNvSpPr>
            <a:spLocks noGrp="1"/>
          </p:cNvSpPr>
          <p:nvPr/>
        </p:nvSpPr>
        <p:spPr>
          <a:xfrm rot="10800000">
            <a:off x="0" y="-1"/>
            <a:ext cx="12192000" cy="6858000"/>
          </a:xfrm>
          <a:prstGeom prst="rect">
            <a:avLst/>
          </a:prstGeom>
          <a:gradFill>
            <a:gsLst>
              <a:gs pos="0">
                <a:srgbClr val="032F56">
                  <a:alpha val="80000"/>
                </a:srgbClr>
              </a:gs>
              <a:gs pos="50000">
                <a:srgbClr val="071D36">
                  <a:alpha val="35000"/>
                </a:srgbClr>
              </a:gs>
              <a:gs pos="99000">
                <a:srgbClr val="071D36">
                  <a:lumMod val="100000"/>
                  <a:alpha val="0"/>
                </a:srgbClr>
              </a:gs>
            </a:gsLst>
            <a:lin ang="0"/>
          </a:gradFill>
          <a:ln w="0"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2" name="!!outer-circle">
            <a:extLst>
              <a:ext uri="{FF2B5EF4-FFF2-40B4-BE49-F238E27FC236}">
                <a16:creationId xmlns:a16="http://schemas.microsoft.com/office/drawing/2014/main" id="{FA4CAB5A-576C-476A-BCAC-FCFB6858A861}"/>
              </a:ext>
            </a:extLst>
          </p:cNvPr>
          <p:cNvSpPr>
            <a:spLocks noGrp="1"/>
          </p:cNvSpPr>
          <p:nvPr/>
        </p:nvSpPr>
        <p:spPr>
          <a:xfrm>
            <a:off x="-2667000" y="-114300"/>
            <a:ext cx="7086600" cy="7086600"/>
          </a:xfrm>
          <a:prstGeom prst="ellipse">
            <a:avLst/>
          </a:prstGeom>
          <a:noFill/>
          <a:ln w="12383">
            <a:solidFill>
              <a:srgbClr val="F7FAF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!!inner-circle">
            <a:extLst>
              <a:ext uri="{FF2B5EF4-FFF2-40B4-BE49-F238E27FC236}">
                <a16:creationId xmlns:a16="http://schemas.microsoft.com/office/drawing/2014/main" id="{15712E30-98D2-4EF2-9A05-FD55BBC7F496}"/>
              </a:ext>
            </a:extLst>
          </p:cNvPr>
          <p:cNvSpPr>
            <a:spLocks noGrp="1"/>
          </p:cNvSpPr>
          <p:nvPr/>
        </p:nvSpPr>
        <p:spPr>
          <a:xfrm>
            <a:off x="-666750" y="1885950"/>
            <a:ext cx="3086100" cy="3086100"/>
          </a:xfrm>
          <a:prstGeom prst="ellipse">
            <a:avLst/>
          </a:prstGeom>
          <a:solidFill>
            <a:srgbClr val="002F56"/>
          </a:solidFill>
          <a:ln w="10478">
            <a:solidFill>
              <a:srgbClr val="7890A0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!!separator-0">
            <a:extLst>
              <a:ext uri="{FF2B5EF4-FFF2-40B4-BE49-F238E27FC236}">
                <a16:creationId xmlns:a16="http://schemas.microsoft.com/office/drawing/2014/main" id="{699B4A8F-1F05-4057-B002-947184EE80E3}"/>
              </a:ext>
            </a:extLst>
          </p:cNvPr>
          <p:cNvSpPr>
            <a:spLocks noGrp="1"/>
          </p:cNvSpPr>
          <p:nvPr/>
        </p:nvSpPr>
        <p:spPr>
          <a:xfrm>
            <a:off x="-1922121" y="1624036"/>
            <a:ext cx="2000250" cy="13335"/>
          </a:xfrm>
          <a:prstGeom prst="rect">
            <a:avLst/>
          </a:prstGeom>
          <a:solidFill>
            <a:srgbClr val="F7FAFC"/>
          </a:solidFill>
          <a:ln w="0">
            <a:noFill/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!!separator-1">
            <a:extLst>
              <a:ext uri="{FF2B5EF4-FFF2-40B4-BE49-F238E27FC236}">
                <a16:creationId xmlns:a16="http://schemas.microsoft.com/office/drawing/2014/main" id="{F0B70C95-A250-48C0-A3CD-B61B17A104C2}"/>
              </a:ext>
            </a:extLst>
          </p:cNvPr>
          <p:cNvSpPr>
            <a:spLocks noGrp="1"/>
          </p:cNvSpPr>
          <p:nvPr/>
        </p:nvSpPr>
        <p:spPr>
          <a:xfrm>
            <a:off x="1674471" y="1624036"/>
            <a:ext cx="2000250" cy="13335"/>
          </a:xfrm>
          <a:prstGeom prst="rect">
            <a:avLst/>
          </a:prstGeom>
          <a:solidFill>
            <a:srgbClr val="F7FAFC"/>
          </a:solidFill>
          <a:ln w="0">
            <a:noFill/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6" name="!!separator-2">
            <a:extLst>
              <a:ext uri="{FF2B5EF4-FFF2-40B4-BE49-F238E27FC236}">
                <a16:creationId xmlns:a16="http://schemas.microsoft.com/office/drawing/2014/main" id="{04B71B71-80B7-40B1-AA9F-60D3D922E29D}"/>
              </a:ext>
            </a:extLst>
          </p:cNvPr>
          <p:cNvSpPr>
            <a:spLocks noGrp="1"/>
          </p:cNvSpPr>
          <p:nvPr/>
        </p:nvSpPr>
        <p:spPr>
          <a:xfrm>
            <a:off x="1674471" y="5220629"/>
            <a:ext cx="2000250" cy="13335"/>
          </a:xfrm>
          <a:prstGeom prst="rect">
            <a:avLst/>
          </a:prstGeom>
          <a:solidFill>
            <a:srgbClr val="F7FAFC"/>
          </a:solidFill>
          <a:ln w="0">
            <a:noFill/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!!separator-3">
            <a:extLst>
              <a:ext uri="{FF2B5EF4-FFF2-40B4-BE49-F238E27FC236}">
                <a16:creationId xmlns:a16="http://schemas.microsoft.com/office/drawing/2014/main" id="{3A351050-B9FF-49B8-B580-485B3960B8E9}"/>
              </a:ext>
            </a:extLst>
          </p:cNvPr>
          <p:cNvSpPr>
            <a:spLocks noGrp="1"/>
          </p:cNvSpPr>
          <p:nvPr/>
        </p:nvSpPr>
        <p:spPr>
          <a:xfrm>
            <a:off x="-1922121" y="5220629"/>
            <a:ext cx="2000250" cy="13335"/>
          </a:xfrm>
          <a:prstGeom prst="rect">
            <a:avLst/>
          </a:prstGeom>
          <a:solidFill>
            <a:srgbClr val="F7FAFC"/>
          </a:solidFill>
          <a:ln w="0">
            <a:noFill/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8" name="!!ring-label-0">
            <a:extLst>
              <a:ext uri="{FF2B5EF4-FFF2-40B4-BE49-F238E27FC236}">
                <a16:creationId xmlns:a16="http://schemas.microsoft.com/office/drawing/2014/main" id="{2EFB486C-5ABD-4F4B-A554-786D015EF849}"/>
              </a:ext>
            </a:extLst>
          </p:cNvPr>
          <p:cNvSpPr>
            <a:spLocks noGrp="1"/>
          </p:cNvSpPr>
          <p:nvPr/>
        </p:nvSpPr>
        <p:spPr>
          <a:xfrm>
            <a:off x="-2409825" y="3257550"/>
            <a:ext cx="1524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F7FAF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7FAFC"/>
                </a:solidFill>
                <a:latin typeface="Aptos"/>
                <a:ea typeface="Aptos"/>
                <a:cs typeface="Aptos"/>
              </a:rPr>
              <a:t>RÉSZ 01</a:t>
            </a:r>
          </a:p>
        </p:txBody>
      </p:sp>
      <p:sp>
        <p:nvSpPr>
          <p:cNvPr id="9" name="!!ring-label-1">
            <a:extLst>
              <a:ext uri="{FF2B5EF4-FFF2-40B4-BE49-F238E27FC236}">
                <a16:creationId xmlns:a16="http://schemas.microsoft.com/office/drawing/2014/main" id="{3F345613-268A-4314-AC66-3534D84B4707}"/>
              </a:ext>
            </a:extLst>
          </p:cNvPr>
          <p:cNvSpPr>
            <a:spLocks noGrp="1"/>
          </p:cNvSpPr>
          <p:nvPr/>
        </p:nvSpPr>
        <p:spPr>
          <a:xfrm>
            <a:off x="114300" y="733425"/>
            <a:ext cx="23050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F7FAFC"/>
                </a:solidFill>
                <a:latin typeface="Aptos"/>
                <a:ea typeface="Aptos"/>
                <a:cs typeface="Aptos"/>
              </a:defRPr>
            </a:pPr>
            <a:r>
              <a:rPr lang="hu-HU" sz="2800" b="1" dirty="0">
                <a:solidFill>
                  <a:srgbClr val="F7F2E7"/>
                </a:solidFill>
                <a:latin typeface="Aptos"/>
                <a:ea typeface="Aptos"/>
                <a:cs typeface="Aptos"/>
              </a:rPr>
              <a:t>KAPCSOLAT</a:t>
            </a:r>
            <a:endParaRPr sz="2800" b="1" dirty="0">
              <a:solidFill>
                <a:srgbClr val="F7F2E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!!ring-label-2">
            <a:extLst>
              <a:ext uri="{FF2B5EF4-FFF2-40B4-BE49-F238E27FC236}">
                <a16:creationId xmlns:a16="http://schemas.microsoft.com/office/drawing/2014/main" id="{3B74E81C-BE9E-4126-AB33-304A14D06AD8}"/>
              </a:ext>
            </a:extLst>
          </p:cNvPr>
          <p:cNvSpPr>
            <a:spLocks noGrp="1"/>
          </p:cNvSpPr>
          <p:nvPr/>
        </p:nvSpPr>
        <p:spPr>
          <a:xfrm>
            <a:off x="2244433" y="3257550"/>
            <a:ext cx="2314943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F7FAFC"/>
                </a:solidFill>
                <a:latin typeface="Aptos"/>
                <a:ea typeface="Aptos"/>
                <a:cs typeface="Aptos"/>
              </a:defRPr>
            </a:pPr>
            <a:r>
              <a:rPr lang="hu-HU" sz="2800" b="1" dirty="0">
                <a:solidFill>
                  <a:srgbClr val="F7FAFC"/>
                </a:solidFill>
                <a:latin typeface="Aptos"/>
                <a:ea typeface="Aptos"/>
                <a:cs typeface="Aptos"/>
              </a:rPr>
              <a:t>KÖRNYEZET</a:t>
            </a:r>
            <a:endParaRPr sz="2800" b="1" dirty="0">
              <a:solidFill>
                <a:srgbClr val="F7FAFC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0B9836B4-37EA-7066-33EE-244BFAA80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1172" y="2271528"/>
            <a:ext cx="2314943" cy="2314943"/>
          </a:xfrm>
          <a:prstGeom prst="rect">
            <a:avLst/>
          </a:prstGeom>
        </p:spPr>
      </p:pic>
      <p:sp>
        <p:nvSpPr>
          <p:cNvPr id="32" name="!!heading">
            <a:extLst>
              <a:ext uri="{FF2B5EF4-FFF2-40B4-BE49-F238E27FC236}">
                <a16:creationId xmlns:a16="http://schemas.microsoft.com/office/drawing/2014/main" id="{DFA52930-CBD9-7A99-3D33-B611D1604885}"/>
              </a:ext>
            </a:extLst>
          </p:cNvPr>
          <p:cNvSpPr>
            <a:spLocks noGrp="1"/>
          </p:cNvSpPr>
          <p:nvPr/>
        </p:nvSpPr>
        <p:spPr>
          <a:xfrm>
            <a:off x="6096000" y="562919"/>
            <a:ext cx="46196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 algn="l">
              <a:defRPr sz="3150" b="1">
                <a:solidFill>
                  <a:srgbClr val="F7FAFC"/>
                </a:solidFill>
                <a:latin typeface="Aptos"/>
                <a:ea typeface="Aptos"/>
                <a:cs typeface="Aptos"/>
              </a:defRPr>
            </a:pPr>
            <a:r>
              <a:rPr lang="hu-HU" sz="4800" b="1" dirty="0">
                <a:solidFill>
                  <a:srgbClr val="F7F2E7"/>
                </a:solidFill>
                <a:latin typeface="Aptos"/>
                <a:ea typeface="Aptos"/>
                <a:cs typeface="Aptos"/>
              </a:rPr>
              <a:t>KÖRNYEZET</a:t>
            </a:r>
            <a:endParaRPr sz="4800" b="1" dirty="0">
              <a:solidFill>
                <a:srgbClr val="F7F2E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3" name="!!title-rule">
            <a:extLst>
              <a:ext uri="{FF2B5EF4-FFF2-40B4-BE49-F238E27FC236}">
                <a16:creationId xmlns:a16="http://schemas.microsoft.com/office/drawing/2014/main" id="{29E62FE3-0187-E5F8-5B98-B9011DE16B0E}"/>
              </a:ext>
            </a:extLst>
          </p:cNvPr>
          <p:cNvSpPr>
            <a:spLocks noGrp="1"/>
          </p:cNvSpPr>
          <p:nvPr/>
        </p:nvSpPr>
        <p:spPr>
          <a:xfrm>
            <a:off x="6200774" y="1343967"/>
            <a:ext cx="3313339" cy="45719"/>
          </a:xfrm>
          <a:prstGeom prst="rect">
            <a:avLst/>
          </a:prstGeom>
          <a:solidFill>
            <a:srgbClr val="F7FAFC"/>
          </a:solidFill>
          <a:ln w="0">
            <a:noFill/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5" name="Szövegdoboz 34">
            <a:extLst>
              <a:ext uri="{FF2B5EF4-FFF2-40B4-BE49-F238E27FC236}">
                <a16:creationId xmlns:a16="http://schemas.microsoft.com/office/drawing/2014/main" id="{1965FAEB-8957-63F6-FCA3-249DEE57A532}"/>
              </a:ext>
            </a:extLst>
          </p:cNvPr>
          <p:cNvSpPr txBox="1"/>
          <p:nvPr/>
        </p:nvSpPr>
        <p:spPr>
          <a:xfrm>
            <a:off x="6096000" y="1637371"/>
            <a:ext cx="577215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hu-HU" sz="2800" b="1" dirty="0">
                <a:solidFill>
                  <a:srgbClr val="F7F2E7"/>
                </a:solidFill>
                <a:latin typeface="Aptos" panose="020B0004020202020204" pitchFamily="34" charset="0"/>
              </a:rPr>
              <a:t>Fehérvár az ország egyik legbiztonságosabb városa, </a:t>
            </a: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hu-HU" sz="2800" b="1" dirty="0">
                <a:solidFill>
                  <a:srgbClr val="F7F2E7"/>
                </a:solidFill>
                <a:latin typeface="Aptos" panose="020B0004020202020204" pitchFamily="34" charset="0"/>
              </a:rPr>
              <a:t>meg is őrizzük annak!</a:t>
            </a:r>
          </a:p>
          <a:p>
            <a:pPr marL="342900" indent="-342900" algn="r">
              <a:buFont typeface="Arial" panose="020B0604020202020204" pitchFamily="34" charset="0"/>
              <a:buChar char="•"/>
            </a:pPr>
            <a:endParaRPr lang="hu-HU" sz="2800" b="1" dirty="0">
              <a:solidFill>
                <a:srgbClr val="F7F2E7"/>
              </a:solidFill>
              <a:latin typeface="Aptos" panose="020B0004020202020204" pitchFamily="34" charset="0"/>
            </a:endParaRP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hu-HU" sz="2800" b="1" dirty="0">
                <a:solidFill>
                  <a:srgbClr val="F7F2E7"/>
                </a:solidFill>
                <a:latin typeface="Aptos" panose="020B0004020202020204" pitchFamily="34" charset="0"/>
              </a:rPr>
              <a:t>Vizes élőhelyeket alakítunk ki minden városrészben.</a:t>
            </a:r>
          </a:p>
          <a:p>
            <a:pPr marL="342900" indent="-342900" algn="r">
              <a:buFont typeface="Arial" panose="020B0604020202020204" pitchFamily="34" charset="0"/>
              <a:buChar char="•"/>
            </a:pPr>
            <a:endParaRPr lang="hu-HU" sz="2800" b="1" dirty="0">
              <a:solidFill>
                <a:srgbClr val="F7F2E7"/>
              </a:solidFill>
              <a:latin typeface="Aptos" panose="020B0004020202020204" pitchFamily="34" charset="0"/>
            </a:endParaRP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hu-HU" sz="2800" b="1" dirty="0">
                <a:solidFill>
                  <a:srgbClr val="F7F2E7"/>
                </a:solidFill>
                <a:latin typeface="Aptos" panose="020B0004020202020204" pitchFamily="34" charset="0"/>
              </a:rPr>
              <a:t>Önkormányzati tulajdonban lévő, jelenleg nem hasznosuló épületek kérdésköre.</a:t>
            </a:r>
          </a:p>
        </p:txBody>
      </p:sp>
    </p:spTree>
    <p:extLst>
      <p:ext uri="{BB962C8B-B14F-4D97-AF65-F5344CB8AC3E}">
        <p14:creationId xmlns:p14="http://schemas.microsoft.com/office/powerpoint/2010/main" val="17067341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 advClick="1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5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A95F16-7CB8-E91A-6566-955C8BB2D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hidden="1">
            <a:extLst>
              <a:ext uri="{FF2B5EF4-FFF2-40B4-BE49-F238E27FC236}">
                <a16:creationId xmlns:a16="http://schemas.microsoft.com/office/drawing/2014/main" id="{FE4CEC22-B56D-ED52-440D-9A63A5CEDE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0" y="0"/>
            <a:ext cx="19050" cy="19050"/>
          </a:xfrm>
          <a:prstGeom prst="rect">
            <a:avLst/>
          </a:prstGeom>
        </p:spPr>
      </p:pic>
      <p:sp>
        <p:nvSpPr>
          <p:cNvPr id="7" name="!!FEHERVAR_HERO">
            <a:extLst>
              <a:ext uri="{FF2B5EF4-FFF2-40B4-BE49-F238E27FC236}">
                <a16:creationId xmlns:a16="http://schemas.microsoft.com/office/drawing/2014/main" id="{86C5D62F-1347-0AF9-A54B-06E816378EBA}"/>
              </a:ext>
            </a:extLst>
          </p:cNvPr>
          <p:cNvSpPr>
            <a:spLocks noGrp="1"/>
          </p:cNvSpPr>
          <p:nvPr/>
        </p:nvSpPr>
        <p:spPr>
          <a:xfrm>
            <a:off x="642408" y="452438"/>
            <a:ext cx="10971659" cy="78179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5250" b="1">
                <a:solidFill>
                  <a:srgbClr val="F7F2E7"/>
                </a:solidFill>
                <a:latin typeface="DejaVu Sans"/>
                <a:ea typeface="DejaVu Sans"/>
                <a:cs typeface="DejaVu Sans"/>
              </a:defRPr>
            </a:pPr>
            <a:r>
              <a:rPr lang="hu-HU" sz="5250" b="1" dirty="0">
                <a:solidFill>
                  <a:srgbClr val="F7F2E7"/>
                </a:solidFill>
                <a:latin typeface="Aptos" panose="020B0004020202020204" pitchFamily="34" charset="0"/>
              </a:rPr>
              <a:t>PÁRBESZÉD – Fehérvár jövőjéért</a:t>
            </a:r>
            <a:endParaRPr sz="5250" b="1" dirty="0">
              <a:solidFill>
                <a:srgbClr val="F7F2E7"/>
              </a:solidFill>
              <a:latin typeface="Aptos" panose="020B0004020202020204" pitchFamily="34" charset="0"/>
            </a:endParaRP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317F8658-6DDC-BEB1-7E52-57D31398D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60" y="4344658"/>
            <a:ext cx="3784979" cy="2127919"/>
          </a:xfrm>
          <a:prstGeom prst="rect">
            <a:avLst/>
          </a:prstGeom>
        </p:spPr>
      </p:pic>
      <p:sp>
        <p:nvSpPr>
          <p:cNvPr id="3" name="Téglalap 2">
            <a:extLst>
              <a:ext uri="{FF2B5EF4-FFF2-40B4-BE49-F238E27FC236}">
                <a16:creationId xmlns:a16="http://schemas.microsoft.com/office/drawing/2014/main" id="{12484D9E-77E8-9FFF-847D-DBE08CFD31A5}"/>
              </a:ext>
            </a:extLst>
          </p:cNvPr>
          <p:cNvSpPr>
            <a:spLocks noGrp="1"/>
          </p:cNvSpPr>
          <p:nvPr/>
        </p:nvSpPr>
        <p:spPr>
          <a:xfrm>
            <a:off x="307003" y="452438"/>
            <a:ext cx="45719" cy="781796"/>
          </a:xfrm>
          <a:prstGeom prst="rect">
            <a:avLst/>
          </a:prstGeom>
          <a:solidFill>
            <a:srgbClr val="F1C863"/>
          </a:solidFill>
          <a:ln w="0"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D477114D-572C-B701-B204-D88CD42D36A2}"/>
              </a:ext>
            </a:extLst>
          </p:cNvPr>
          <p:cNvSpPr txBox="1"/>
          <p:nvPr/>
        </p:nvSpPr>
        <p:spPr>
          <a:xfrm>
            <a:off x="2045524" y="1394264"/>
            <a:ext cx="810095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600" b="1" dirty="0">
                <a:solidFill>
                  <a:srgbClr val="F7F2E7"/>
                </a:solidFill>
                <a:latin typeface="Aptos" panose="020B0004020202020204" pitchFamily="34" charset="0"/>
              </a:rPr>
              <a:t>Közösségi dilemmák?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3600" b="1" dirty="0">
              <a:solidFill>
                <a:srgbClr val="F7F2E7"/>
              </a:solidFill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600" b="1">
                <a:solidFill>
                  <a:srgbClr val="F7F2E7"/>
                </a:solidFill>
                <a:latin typeface="Aptos" panose="020B0004020202020204" pitchFamily="34" charset="0"/>
              </a:rPr>
              <a:t>Jövőálló döntések?</a:t>
            </a:r>
            <a:endParaRPr lang="hu-HU" sz="3600" b="1" dirty="0">
              <a:solidFill>
                <a:srgbClr val="F7F2E7"/>
              </a:solidFill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3600" b="1" dirty="0">
              <a:solidFill>
                <a:srgbClr val="F7F2E7"/>
              </a:solidFill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600" b="1" dirty="0">
                <a:solidFill>
                  <a:srgbClr val="F7F2E7"/>
                </a:solidFill>
                <a:latin typeface="Aptos" panose="020B0004020202020204" pitchFamily="34" charset="0"/>
              </a:rPr>
              <a:t>Mi terveket szeretnénk alkotni, amiket elviszünk a Fehérváriakhoz.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3600" b="1" dirty="0">
              <a:solidFill>
                <a:srgbClr val="F7F2E7"/>
              </a:solidFill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600" b="1" dirty="0">
                <a:solidFill>
                  <a:srgbClr val="F7F2E7"/>
                </a:solidFill>
                <a:latin typeface="Aptos" panose="020B0004020202020204" pitchFamily="34" charset="0"/>
              </a:rPr>
              <a:t>Döntést pedig a város közössége fog hozni.</a:t>
            </a:r>
          </a:p>
        </p:txBody>
      </p:sp>
    </p:spTree>
    <p:extLst>
      <p:ext uri="{BB962C8B-B14F-4D97-AF65-F5344CB8AC3E}">
        <p14:creationId xmlns:p14="http://schemas.microsoft.com/office/powerpoint/2010/main" val="35212870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5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43F654-0587-8412-8568-C3151F1D1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hidden="1">
            <a:extLst>
              <a:ext uri="{FF2B5EF4-FFF2-40B4-BE49-F238E27FC236}">
                <a16:creationId xmlns:a16="http://schemas.microsoft.com/office/drawing/2014/main" id="{2D3A1EF8-8980-F923-B005-7C7137F8D1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675" r="16675"/>
          <a:stretch>
            <a:fillRect/>
          </a:stretch>
        </p:blipFill>
        <p:spPr>
          <a:xfrm>
            <a:off x="0" y="0"/>
            <a:ext cx="19050" cy="19050"/>
          </a:xfrm>
          <a:prstGeom prst="rect">
            <a:avLst/>
          </a:prstGeom>
        </p:spPr>
      </p:pic>
      <p:sp>
        <p:nvSpPr>
          <p:cNvPr id="7" name="!!FEHERVAR_HERO">
            <a:extLst>
              <a:ext uri="{FF2B5EF4-FFF2-40B4-BE49-F238E27FC236}">
                <a16:creationId xmlns:a16="http://schemas.microsoft.com/office/drawing/2014/main" id="{FD5219C8-09BA-81B5-B5F9-ACAAC7B06336}"/>
              </a:ext>
            </a:extLst>
          </p:cNvPr>
          <p:cNvSpPr>
            <a:spLocks noGrp="1"/>
          </p:cNvSpPr>
          <p:nvPr/>
        </p:nvSpPr>
        <p:spPr>
          <a:xfrm>
            <a:off x="642408" y="452438"/>
            <a:ext cx="10971659" cy="78179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5250" b="1">
                <a:solidFill>
                  <a:srgbClr val="F7F2E7"/>
                </a:solidFill>
                <a:latin typeface="DejaVu Sans"/>
                <a:ea typeface="DejaVu Sans"/>
                <a:cs typeface="DejaVu Sans"/>
              </a:defRPr>
            </a:pPr>
            <a:r>
              <a:rPr lang="hu-HU" sz="5250" b="1" dirty="0">
                <a:solidFill>
                  <a:srgbClr val="F7F2E7"/>
                </a:solidFill>
                <a:latin typeface="Aptos" panose="020B0004020202020204" pitchFamily="34" charset="0"/>
              </a:rPr>
              <a:t>     A FEHÉRVÁRI MODELL</a:t>
            </a:r>
            <a:endParaRPr sz="5250" b="1" dirty="0">
              <a:solidFill>
                <a:srgbClr val="F7F2E7"/>
              </a:solidFill>
              <a:latin typeface="Aptos" panose="020B0004020202020204" pitchFamily="34" charset="0"/>
            </a:endParaRP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1CC3DBF2-1D8A-6891-87A8-2F27A666A1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60" y="4344658"/>
            <a:ext cx="3784979" cy="2127919"/>
          </a:xfrm>
          <a:prstGeom prst="rect">
            <a:avLst/>
          </a:prstGeom>
        </p:spPr>
      </p:pic>
      <p:sp>
        <p:nvSpPr>
          <p:cNvPr id="3" name="Téglalap 2">
            <a:extLst>
              <a:ext uri="{FF2B5EF4-FFF2-40B4-BE49-F238E27FC236}">
                <a16:creationId xmlns:a16="http://schemas.microsoft.com/office/drawing/2014/main" id="{6B570B92-E1A1-465F-88BC-C345B49EDE78}"/>
              </a:ext>
            </a:extLst>
          </p:cNvPr>
          <p:cNvSpPr>
            <a:spLocks noGrp="1"/>
          </p:cNvSpPr>
          <p:nvPr/>
        </p:nvSpPr>
        <p:spPr>
          <a:xfrm>
            <a:off x="307003" y="452438"/>
            <a:ext cx="45719" cy="781796"/>
          </a:xfrm>
          <a:prstGeom prst="rect">
            <a:avLst/>
          </a:prstGeom>
          <a:solidFill>
            <a:srgbClr val="F1C863"/>
          </a:solidFill>
          <a:ln w="0"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ED0843EF-A5DC-9DB4-8840-DFF16532C7D9}"/>
              </a:ext>
            </a:extLst>
          </p:cNvPr>
          <p:cNvSpPr txBox="1"/>
          <p:nvPr/>
        </p:nvSpPr>
        <p:spPr>
          <a:xfrm>
            <a:off x="2077761" y="1881247"/>
            <a:ext cx="810095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600" b="1" dirty="0">
                <a:solidFill>
                  <a:srgbClr val="F7F2E7"/>
                </a:solidFill>
                <a:latin typeface="Aptos" panose="020B0004020202020204" pitchFamily="34" charset="0"/>
              </a:rPr>
              <a:t>Közös döntések a közös jövőről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3600" b="1" dirty="0">
              <a:solidFill>
                <a:srgbClr val="F7F2E7"/>
              </a:solidFill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600" b="1" dirty="0">
                <a:solidFill>
                  <a:srgbClr val="F7F2E7"/>
                </a:solidFill>
                <a:latin typeface="Aptos" panose="020B0004020202020204" pitchFamily="34" charset="0"/>
              </a:rPr>
              <a:t>Prosperáló gazdaság, mértéktartó városi gazdálkodás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3600" b="1" dirty="0">
              <a:solidFill>
                <a:srgbClr val="F7F2E7"/>
              </a:solidFill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600" b="1" dirty="0">
                <a:solidFill>
                  <a:srgbClr val="F7F2E7"/>
                </a:solidFill>
                <a:latin typeface="Aptos" panose="020B0004020202020204" pitchFamily="34" charset="0"/>
              </a:rPr>
              <a:t>Szociálisan érzékeny közösség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3600" b="1" dirty="0">
              <a:solidFill>
                <a:srgbClr val="F7F2E7"/>
              </a:solidFill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3600" b="1" dirty="0">
              <a:solidFill>
                <a:srgbClr val="F7F2E7"/>
              </a:solidFill>
              <a:latin typeface="Aptos" panose="020B0004020202020204" pitchFamily="34" charset="0"/>
            </a:endParaRPr>
          </a:p>
          <a:p>
            <a:endParaRPr lang="hu-HU" sz="3600" b="1" dirty="0">
              <a:solidFill>
                <a:srgbClr val="F7F2E7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3856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2295</TotalTime>
  <Words>228</Words>
  <Application>Microsoft Macintosh PowerPoint</Application>
  <DocSecurity>0</DocSecurity>
  <PresentationFormat>Szélesvásznú</PresentationFormat>
  <Paragraphs>67</Paragraphs>
  <Slides>14</Slides>
  <Notes>14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9" baseType="lpstr">
      <vt:lpstr>Aptos</vt:lpstr>
      <vt:lpstr>Arial</vt:lpstr>
      <vt:lpstr>Calibri</vt:lpstr>
      <vt:lpstr>DejaVu Sans</vt:lpstr>
      <vt:lpstr>ChatGPT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Espán Ákos</cp:lastModifiedBy>
  <cp:revision>25</cp:revision>
  <dcterms:created xsi:type="dcterms:W3CDTF">2026-09-09T04:44:38Z</dcterms:created>
  <dcterms:modified xsi:type="dcterms:W3CDTF">2026-09-13T06:10:04Z</dcterms:modified>
</cp:coreProperties>
</file>